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8288000" cy="10287000"/>
  <p:notesSz cx="6858000" cy="9144000"/>
  <p:embeddedFontLst>
    <p:embeddedFont>
      <p:font typeface="Organic" charset="1" panose="00000000000000000000"/>
      <p:regular r:id="rId33"/>
    </p:embeddedFont>
    <p:embeddedFont>
      <p:font typeface="Exo 2" charset="1" panose="00000500000000000000"/>
      <p:regular r:id="rId34"/>
    </p:embeddedFont>
    <p:embeddedFont>
      <p:font typeface="Open Sans Bold" charset="1" panose="020B0806030504020204"/>
      <p:regular r:id="rId35"/>
    </p:embeddedFont>
    <p:embeddedFont>
      <p:font typeface="Exo 2 Bold" charset="1" panose="00000800000000000000"/>
      <p:regular r:id="rId36"/>
    </p:embeddedFont>
    <p:embeddedFont>
      <p:font typeface="Exo 2 Italics" charset="1" panose="00000500000000000000"/>
      <p:regular r:id="rId37"/>
    </p:embeddedFont>
    <p:embeddedFont>
      <p:font typeface="Open Sans" charset="1" panose="020B0606030504020204"/>
      <p:regular r:id="rId38"/>
    </p:embeddedFont>
    <p:embeddedFont>
      <p:font typeface="IBM Plex Sans" charset="1" panose="020B0503050203000203"/>
      <p:regular r:id="rId39"/>
    </p:embeddedFont>
    <p:embeddedFont>
      <p:font typeface="Poppins Bold" charset="1" panose="0000080000000000000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Relationship Id="rId5" Target="../media/image30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1.png" Type="http://schemas.openxmlformats.org/officeDocument/2006/relationships/image"/><Relationship Id="rId4" Target="../media/image10.png" Type="http://schemas.openxmlformats.org/officeDocument/2006/relationships/image"/><Relationship Id="rId5" Target="../media/image32.png" Type="http://schemas.openxmlformats.org/officeDocument/2006/relationships/image"/><Relationship Id="rId6" Target="../media/image33.png" Type="http://schemas.openxmlformats.org/officeDocument/2006/relationships/image"/><Relationship Id="rId7" Target="../media/image34.png" Type="http://schemas.openxmlformats.org/officeDocument/2006/relationships/image"/><Relationship Id="rId8" Target="../media/image35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Relationship Id="rId5" Target="../media/image39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1.png" Type="http://schemas.openxmlformats.org/officeDocument/2006/relationships/image"/><Relationship Id="rId4" Target="../media/image42.png" Type="http://schemas.openxmlformats.org/officeDocument/2006/relationships/image"/><Relationship Id="rId5" Target="../media/image43.svg" Type="http://schemas.openxmlformats.org/officeDocument/2006/relationships/image"/><Relationship Id="rId6" Target="../media/image38.png" Type="http://schemas.openxmlformats.org/officeDocument/2006/relationships/image"/><Relationship Id="rId7" Target="../media/image39.svg" Type="http://schemas.openxmlformats.org/officeDocument/2006/relationships/image"/><Relationship Id="rId8" Target="../media/image44.png" Type="http://schemas.openxmlformats.org/officeDocument/2006/relationships/image"/><Relationship Id="rId9" Target="../media/image4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6.png" Type="http://schemas.openxmlformats.org/officeDocument/2006/relationships/image"/><Relationship Id="rId4" Target="../media/image47.pn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8.png" Type="http://schemas.openxmlformats.org/officeDocument/2006/relationships/image"/><Relationship Id="rId4" Target="https://orgs.law.harvard.edu/mocktrial/files/2020/08/HLSMT-Tryout.pdf" TargetMode="External" Type="http://schemas.openxmlformats.org/officeDocument/2006/relationships/hyperlink"/><Relationship Id="rId5" Target="https://www.isba.org/teachers/mocktrial/pastcases" TargetMode="External" Type="http://schemas.openxmlformats.org/officeDocument/2006/relationships/hyperlink"/><Relationship Id="rId6" Target="https://miciviced.org/programs/mock-trial/sample-cases/" TargetMode="External" Type="http://schemas.openxmlformats.org/officeDocument/2006/relationships/hyperlink"/><Relationship Id="rId7" Target="https://nysba.org/app/uploads/2021/12/2022-Mock-Trial-Case_Final-Version_2021.12.02.pdf" TargetMode="External" Type="http://schemas.openxmlformats.org/officeDocument/2006/relationships/hyperlink"/><Relationship Id="rId8" Target="https://www.americanbar.org/groups/public_education/publications/mock_trials/" TargetMode="External" Type="http://schemas.openxmlformats.org/officeDocument/2006/relationships/hyperlink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42.png" Type="http://schemas.openxmlformats.org/officeDocument/2006/relationships/image"/><Relationship Id="rId4" Target="../media/image43.sv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9.png" Type="http://schemas.openxmlformats.org/officeDocument/2006/relationships/image"/><Relationship Id="rId4" Target="../media/image50.jpeg" Type="http://schemas.openxmlformats.org/officeDocument/2006/relationships/image"/><Relationship Id="rId5" Target="../media/image51.jpe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9.png" Type="http://schemas.openxmlformats.org/officeDocument/2006/relationships/image"/><Relationship Id="rId11" Target="../media/image60.svg" Type="http://schemas.openxmlformats.org/officeDocument/2006/relationships/image"/><Relationship Id="rId12" Target="../media/image61.png" Type="http://schemas.openxmlformats.org/officeDocument/2006/relationships/image"/><Relationship Id="rId13" Target="../media/image62.png" Type="http://schemas.openxmlformats.org/officeDocument/2006/relationships/image"/><Relationship Id="rId14" Target="../media/image63.svg" Type="http://schemas.openxmlformats.org/officeDocument/2006/relationships/image"/><Relationship Id="rId2" Target="../media/image3.jpeg" Type="http://schemas.openxmlformats.org/officeDocument/2006/relationships/image"/><Relationship Id="rId3" Target="../media/image52.png" Type="http://schemas.openxmlformats.org/officeDocument/2006/relationships/image"/><Relationship Id="rId4" Target="../media/image53.png" Type="http://schemas.openxmlformats.org/officeDocument/2006/relationships/image"/><Relationship Id="rId5" Target="../media/image54.svg" Type="http://schemas.openxmlformats.org/officeDocument/2006/relationships/image"/><Relationship Id="rId6" Target="../media/image55.png" Type="http://schemas.openxmlformats.org/officeDocument/2006/relationships/image"/><Relationship Id="rId7" Target="../media/image56.svg" Type="http://schemas.openxmlformats.org/officeDocument/2006/relationships/image"/><Relationship Id="rId8" Target="../media/image57.png" Type="http://schemas.openxmlformats.org/officeDocument/2006/relationships/image"/><Relationship Id="rId9" Target="../media/image58.sv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22.png" Type="http://schemas.openxmlformats.org/officeDocument/2006/relationships/image"/><Relationship Id="rId4" Target="../media/image64.png" Type="http://schemas.openxmlformats.org/officeDocument/2006/relationships/image"/><Relationship Id="rId5" Target="../media/image65.svg" Type="http://schemas.openxmlformats.org/officeDocument/2006/relationships/image"/><Relationship Id="rId6" Target="../media/image20.png" Type="http://schemas.openxmlformats.org/officeDocument/2006/relationships/image"/><Relationship Id="rId7" Target="../media/image21.svg" Type="http://schemas.openxmlformats.org/officeDocument/2006/relationships/image"/><Relationship Id="rId8" Target="../media/image1.png" Type="http://schemas.openxmlformats.org/officeDocument/2006/relationships/image"/><Relationship Id="rId9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7.png" Type="http://schemas.openxmlformats.org/officeDocument/2006/relationships/image"/><Relationship Id="rId4" Target="../media/image8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9.pn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8.png" Type="http://schemas.openxmlformats.org/officeDocument/2006/relationships/image"/><Relationship Id="rId4" Target="../media/image19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0.png" Type="http://schemas.openxmlformats.org/officeDocument/2006/relationships/image"/><Relationship Id="rId4" Target="../media/image21.svg" Type="http://schemas.openxmlformats.org/officeDocument/2006/relationships/image"/><Relationship Id="rId5" Target="../media/image22.png" Type="http://schemas.openxmlformats.org/officeDocument/2006/relationships/image"/><Relationship Id="rId6" Target="../media/image7.png" Type="http://schemas.openxmlformats.org/officeDocument/2006/relationships/image"/><Relationship Id="rId7" Target="../media/image23.png" Type="http://schemas.openxmlformats.org/officeDocument/2006/relationships/image"/><Relationship Id="rId8" Target="../media/image24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jpeg" Type="http://schemas.openxmlformats.org/officeDocument/2006/relationships/image"/><Relationship Id="rId3" Target="../media/image25.jpeg" Type="http://schemas.openxmlformats.org/officeDocument/2006/relationships/image"/><Relationship Id="rId4" Target="../media/image26.png" Type="http://schemas.openxmlformats.org/officeDocument/2006/relationships/image"/><Relationship Id="rId5" Target="../media/image2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B013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992901" y="3428691"/>
            <a:ext cx="14302199" cy="3429619"/>
            <a:chOff x="0" y="0"/>
            <a:chExt cx="19069598" cy="4572825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161925"/>
              <a:ext cx="19069598" cy="331878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9401"/>
                </a:lnSpc>
              </a:pPr>
              <a:r>
                <a:rPr lang="en-US" sz="9401" spc="554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AI ALIGNMENT IN CRIMINAL JUSTICE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704779"/>
              <a:ext cx="19069598" cy="8680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  <a:spcBef>
                  <a:spcPct val="0"/>
                </a:spcBef>
              </a:pPr>
              <a:r>
                <a:rPr lang="en-US" sz="3899" spc="3" u="none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Ensuring fair juror selection in legal proceedings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73592" y="6741863"/>
            <a:ext cx="7749580" cy="2605192"/>
            <a:chOff x="0" y="0"/>
            <a:chExt cx="2041042" cy="68614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041042" cy="686141"/>
            </a:xfrm>
            <a:custGeom>
              <a:avLst/>
              <a:gdLst/>
              <a:ahLst/>
              <a:cxnLst/>
              <a:rect r="r" b="b" t="t" l="l"/>
              <a:pathLst>
                <a:path h="686141" w="2041042">
                  <a:moveTo>
                    <a:pt x="15984" y="0"/>
                  </a:moveTo>
                  <a:lnTo>
                    <a:pt x="2025057" y="0"/>
                  </a:lnTo>
                  <a:cubicBezTo>
                    <a:pt x="2033885" y="0"/>
                    <a:pt x="2041042" y="7156"/>
                    <a:pt x="2041042" y="15984"/>
                  </a:cubicBezTo>
                  <a:lnTo>
                    <a:pt x="2041042" y="670157"/>
                  </a:lnTo>
                  <a:cubicBezTo>
                    <a:pt x="2041042" y="674396"/>
                    <a:pt x="2039357" y="678462"/>
                    <a:pt x="2036360" y="681460"/>
                  </a:cubicBezTo>
                  <a:cubicBezTo>
                    <a:pt x="2033362" y="684457"/>
                    <a:pt x="2029297" y="686141"/>
                    <a:pt x="2025057" y="686141"/>
                  </a:cubicBezTo>
                  <a:lnTo>
                    <a:pt x="15984" y="686141"/>
                  </a:lnTo>
                  <a:cubicBezTo>
                    <a:pt x="7156" y="686141"/>
                    <a:pt x="0" y="678985"/>
                    <a:pt x="0" y="670157"/>
                  </a:cubicBezTo>
                  <a:lnTo>
                    <a:pt x="0" y="15984"/>
                  </a:lnTo>
                  <a:cubicBezTo>
                    <a:pt x="0" y="7156"/>
                    <a:pt x="7156" y="0"/>
                    <a:pt x="15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041042" cy="724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645017" y="3561610"/>
            <a:ext cx="7749580" cy="2605192"/>
            <a:chOff x="0" y="0"/>
            <a:chExt cx="2041042" cy="686141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1042" cy="686141"/>
            </a:xfrm>
            <a:custGeom>
              <a:avLst/>
              <a:gdLst/>
              <a:ahLst/>
              <a:cxnLst/>
              <a:rect r="r" b="b" t="t" l="l"/>
              <a:pathLst>
                <a:path h="686141" w="2041042">
                  <a:moveTo>
                    <a:pt x="15984" y="0"/>
                  </a:moveTo>
                  <a:lnTo>
                    <a:pt x="2025057" y="0"/>
                  </a:lnTo>
                  <a:cubicBezTo>
                    <a:pt x="2033885" y="0"/>
                    <a:pt x="2041042" y="7156"/>
                    <a:pt x="2041042" y="15984"/>
                  </a:cubicBezTo>
                  <a:lnTo>
                    <a:pt x="2041042" y="670157"/>
                  </a:lnTo>
                  <a:cubicBezTo>
                    <a:pt x="2041042" y="674396"/>
                    <a:pt x="2039357" y="678462"/>
                    <a:pt x="2036360" y="681460"/>
                  </a:cubicBezTo>
                  <a:cubicBezTo>
                    <a:pt x="2033362" y="684457"/>
                    <a:pt x="2029297" y="686141"/>
                    <a:pt x="2025057" y="686141"/>
                  </a:cubicBezTo>
                  <a:lnTo>
                    <a:pt x="15984" y="686141"/>
                  </a:lnTo>
                  <a:cubicBezTo>
                    <a:pt x="7156" y="686141"/>
                    <a:pt x="0" y="678985"/>
                    <a:pt x="0" y="670157"/>
                  </a:cubicBezTo>
                  <a:lnTo>
                    <a:pt x="0" y="15984"/>
                  </a:lnTo>
                  <a:cubicBezTo>
                    <a:pt x="0" y="7156"/>
                    <a:pt x="7156" y="0"/>
                    <a:pt x="15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041042" cy="724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673592" y="-773598"/>
            <a:ext cx="1853136" cy="2002302"/>
          </a:xfrm>
          <a:custGeom>
            <a:avLst/>
            <a:gdLst/>
            <a:ahLst/>
            <a:cxnLst/>
            <a:rect r="r" b="b" t="t" l="l"/>
            <a:pathLst>
              <a:path h="2002302" w="1853136">
                <a:moveTo>
                  <a:pt x="0" y="0"/>
                </a:moveTo>
                <a:lnTo>
                  <a:pt x="1853137" y="0"/>
                </a:lnTo>
                <a:lnTo>
                  <a:pt x="1853137" y="2002302"/>
                </a:lnTo>
                <a:lnTo>
                  <a:pt x="0" y="200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5680" y="5769081"/>
            <a:ext cx="7749580" cy="1532365"/>
            <a:chOff x="0" y="0"/>
            <a:chExt cx="2041042" cy="40358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41042" cy="403586"/>
            </a:xfrm>
            <a:custGeom>
              <a:avLst/>
              <a:gdLst/>
              <a:ahLst/>
              <a:cxnLst/>
              <a:rect r="r" b="b" t="t" l="l"/>
              <a:pathLst>
                <a:path h="403586" w="2041042">
                  <a:moveTo>
                    <a:pt x="15984" y="0"/>
                  </a:moveTo>
                  <a:lnTo>
                    <a:pt x="2025057" y="0"/>
                  </a:lnTo>
                  <a:cubicBezTo>
                    <a:pt x="2033885" y="0"/>
                    <a:pt x="2041042" y="7156"/>
                    <a:pt x="2041042" y="15984"/>
                  </a:cubicBezTo>
                  <a:lnTo>
                    <a:pt x="2041042" y="387602"/>
                  </a:lnTo>
                  <a:cubicBezTo>
                    <a:pt x="2041042" y="391841"/>
                    <a:pt x="2039357" y="395906"/>
                    <a:pt x="2036360" y="398904"/>
                  </a:cubicBezTo>
                  <a:cubicBezTo>
                    <a:pt x="2033362" y="401902"/>
                    <a:pt x="2029297" y="403586"/>
                    <a:pt x="2025057" y="403586"/>
                  </a:cubicBezTo>
                  <a:lnTo>
                    <a:pt x="15984" y="403586"/>
                  </a:lnTo>
                  <a:cubicBezTo>
                    <a:pt x="7156" y="403586"/>
                    <a:pt x="0" y="396429"/>
                    <a:pt x="0" y="387602"/>
                  </a:cubicBezTo>
                  <a:lnTo>
                    <a:pt x="0" y="15984"/>
                  </a:lnTo>
                  <a:cubicBezTo>
                    <a:pt x="0" y="7156"/>
                    <a:pt x="7156" y="0"/>
                    <a:pt x="159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41042" cy="4416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0285680" y="2259014"/>
            <a:ext cx="5779142" cy="2605192"/>
            <a:chOff x="0" y="0"/>
            <a:chExt cx="1522079" cy="686141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522079" cy="686141"/>
            </a:xfrm>
            <a:custGeom>
              <a:avLst/>
              <a:gdLst/>
              <a:ahLst/>
              <a:cxnLst/>
              <a:rect r="r" b="b" t="t" l="l"/>
              <a:pathLst>
                <a:path h="686141" w="1522079">
                  <a:moveTo>
                    <a:pt x="21434" y="0"/>
                  </a:moveTo>
                  <a:lnTo>
                    <a:pt x="1500645" y="0"/>
                  </a:lnTo>
                  <a:cubicBezTo>
                    <a:pt x="1506329" y="0"/>
                    <a:pt x="1511781" y="2258"/>
                    <a:pt x="1515801" y="6278"/>
                  </a:cubicBezTo>
                  <a:cubicBezTo>
                    <a:pt x="1519820" y="10298"/>
                    <a:pt x="1522079" y="15749"/>
                    <a:pt x="1522079" y="21434"/>
                  </a:cubicBezTo>
                  <a:lnTo>
                    <a:pt x="1522079" y="664707"/>
                  </a:lnTo>
                  <a:cubicBezTo>
                    <a:pt x="1522079" y="676545"/>
                    <a:pt x="1512482" y="686141"/>
                    <a:pt x="1500645" y="686141"/>
                  </a:cubicBezTo>
                  <a:lnTo>
                    <a:pt x="21434" y="686141"/>
                  </a:lnTo>
                  <a:cubicBezTo>
                    <a:pt x="9596" y="686141"/>
                    <a:pt x="0" y="676545"/>
                    <a:pt x="0" y="664707"/>
                  </a:cubicBezTo>
                  <a:lnTo>
                    <a:pt x="0" y="21434"/>
                  </a:lnTo>
                  <a:cubicBezTo>
                    <a:pt x="0" y="9596"/>
                    <a:pt x="9596" y="0"/>
                    <a:pt x="2143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522079" cy="724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561159" y="4101371"/>
            <a:ext cx="5650629" cy="1525670"/>
          </a:xfrm>
          <a:custGeom>
            <a:avLst/>
            <a:gdLst/>
            <a:ahLst/>
            <a:cxnLst/>
            <a:rect r="r" b="b" t="t" l="l"/>
            <a:pathLst>
              <a:path h="1525670" w="5650629">
                <a:moveTo>
                  <a:pt x="0" y="0"/>
                </a:moveTo>
                <a:lnTo>
                  <a:pt x="5650630" y="0"/>
                </a:lnTo>
                <a:lnTo>
                  <a:pt x="5650630" y="1525670"/>
                </a:lnTo>
                <a:lnTo>
                  <a:pt x="0" y="152567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988323" y="2507562"/>
            <a:ext cx="4386789" cy="2108096"/>
          </a:xfrm>
          <a:custGeom>
            <a:avLst/>
            <a:gdLst/>
            <a:ahLst/>
            <a:cxnLst/>
            <a:rect r="r" b="b" t="t" l="l"/>
            <a:pathLst>
              <a:path h="2108096" w="4386789">
                <a:moveTo>
                  <a:pt x="0" y="0"/>
                </a:moveTo>
                <a:lnTo>
                  <a:pt x="4386790" y="0"/>
                </a:lnTo>
                <a:lnTo>
                  <a:pt x="4386790" y="2108096"/>
                </a:lnTo>
                <a:lnTo>
                  <a:pt x="0" y="210809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983887" y="7225245"/>
            <a:ext cx="6690841" cy="14324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88620" indent="-194310" lvl="1">
              <a:lnSpc>
                <a:spcPts val="2899"/>
              </a:lnSpc>
              <a:buFont typeface="Arial"/>
              <a:buChar char="•"/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This function minimizes the weighted sum of deviations from desired demographic pro portions, prioritizing underrepresented groups through higher weights wg.</a:t>
            </a:r>
          </a:p>
          <a:p>
            <a:pPr algn="l">
              <a:lnSpc>
                <a:spcPts val="2899"/>
              </a:lnSpc>
            </a:pPr>
          </a:p>
        </p:txBody>
      </p:sp>
      <p:sp>
        <p:nvSpPr>
          <p:cNvPr name="TextBox 19" id="19"/>
          <p:cNvSpPr txBox="true"/>
          <p:nvPr/>
        </p:nvSpPr>
        <p:spPr>
          <a:xfrm rot="0">
            <a:off x="10595975" y="6252463"/>
            <a:ext cx="7130593" cy="7061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99"/>
              </a:lnSpc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pg is the estimated nonresponse probability for group g. Higher pg results in higher wg, increasing the selection probability for group g.</a:t>
            </a:r>
          </a:p>
        </p:txBody>
      </p:sp>
      <p:grpSp>
        <p:nvGrpSpPr>
          <p:cNvPr name="Group 20" id="20"/>
          <p:cNvGrpSpPr/>
          <p:nvPr/>
        </p:nvGrpSpPr>
        <p:grpSpPr>
          <a:xfrm rot="0">
            <a:off x="714069" y="1821146"/>
            <a:ext cx="5928116" cy="1148021"/>
            <a:chOff x="0" y="0"/>
            <a:chExt cx="1561315" cy="30236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561314" cy="302360"/>
            </a:xfrm>
            <a:custGeom>
              <a:avLst/>
              <a:gdLst/>
              <a:ahLst/>
              <a:cxnLst/>
              <a:rect r="r" b="b" t="t" l="l"/>
              <a:pathLst>
                <a:path h="302360" w="1561314">
                  <a:moveTo>
                    <a:pt x="20895" y="0"/>
                  </a:moveTo>
                  <a:lnTo>
                    <a:pt x="1540419" y="0"/>
                  </a:lnTo>
                  <a:cubicBezTo>
                    <a:pt x="1545961" y="0"/>
                    <a:pt x="1551276" y="2201"/>
                    <a:pt x="1555194" y="6120"/>
                  </a:cubicBezTo>
                  <a:cubicBezTo>
                    <a:pt x="1559113" y="10039"/>
                    <a:pt x="1561314" y="15354"/>
                    <a:pt x="1561314" y="20895"/>
                  </a:cubicBezTo>
                  <a:lnTo>
                    <a:pt x="1561314" y="281464"/>
                  </a:lnTo>
                  <a:cubicBezTo>
                    <a:pt x="1561314" y="293004"/>
                    <a:pt x="1551959" y="302360"/>
                    <a:pt x="1540419" y="302360"/>
                  </a:cubicBezTo>
                  <a:lnTo>
                    <a:pt x="20895" y="302360"/>
                  </a:lnTo>
                  <a:cubicBezTo>
                    <a:pt x="9355" y="302360"/>
                    <a:pt x="0" y="293004"/>
                    <a:pt x="0" y="281464"/>
                  </a:cubicBezTo>
                  <a:lnTo>
                    <a:pt x="0" y="20895"/>
                  </a:lnTo>
                  <a:cubicBezTo>
                    <a:pt x="0" y="9355"/>
                    <a:pt x="9355" y="0"/>
                    <a:pt x="20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561315" cy="34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552161" y="2141437"/>
            <a:ext cx="5928116" cy="5898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925"/>
              </a:lnSpc>
              <a:spcBef>
                <a:spcPct val="0"/>
              </a:spcBef>
            </a:pPr>
            <a:r>
              <a:rPr lang="en-US" sz="3099" spc="3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Objective Function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1510898" y="888470"/>
            <a:ext cx="3120707" cy="566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6"/>
              </a:lnSpc>
              <a:spcBef>
                <a:spcPct val="0"/>
              </a:spcBef>
            </a:pPr>
            <a:r>
              <a:rPr lang="en-US" sz="2999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Weight Assignment </a:t>
            </a:r>
          </a:p>
        </p:txBody>
      </p:sp>
      <p:grpSp>
        <p:nvGrpSpPr>
          <p:cNvPr name="Group 25" id="25"/>
          <p:cNvGrpSpPr/>
          <p:nvPr/>
        </p:nvGrpSpPr>
        <p:grpSpPr>
          <a:xfrm rot="0">
            <a:off x="10107194" y="654693"/>
            <a:ext cx="5928116" cy="1148021"/>
            <a:chOff x="0" y="0"/>
            <a:chExt cx="1561315" cy="30236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61314" cy="302360"/>
            </a:xfrm>
            <a:custGeom>
              <a:avLst/>
              <a:gdLst/>
              <a:ahLst/>
              <a:cxnLst/>
              <a:rect r="r" b="b" t="t" l="l"/>
              <a:pathLst>
                <a:path h="302360" w="1561314">
                  <a:moveTo>
                    <a:pt x="20895" y="0"/>
                  </a:moveTo>
                  <a:lnTo>
                    <a:pt x="1540419" y="0"/>
                  </a:lnTo>
                  <a:cubicBezTo>
                    <a:pt x="1545961" y="0"/>
                    <a:pt x="1551276" y="2201"/>
                    <a:pt x="1555194" y="6120"/>
                  </a:cubicBezTo>
                  <a:cubicBezTo>
                    <a:pt x="1559113" y="10039"/>
                    <a:pt x="1561314" y="15354"/>
                    <a:pt x="1561314" y="20895"/>
                  </a:cubicBezTo>
                  <a:lnTo>
                    <a:pt x="1561314" y="281464"/>
                  </a:lnTo>
                  <a:cubicBezTo>
                    <a:pt x="1561314" y="293004"/>
                    <a:pt x="1551959" y="302360"/>
                    <a:pt x="1540419" y="302360"/>
                  </a:cubicBezTo>
                  <a:lnTo>
                    <a:pt x="20895" y="302360"/>
                  </a:lnTo>
                  <a:cubicBezTo>
                    <a:pt x="9355" y="302360"/>
                    <a:pt x="0" y="293004"/>
                    <a:pt x="0" y="281464"/>
                  </a:cubicBezTo>
                  <a:lnTo>
                    <a:pt x="0" y="20895"/>
                  </a:lnTo>
                  <a:cubicBezTo>
                    <a:pt x="0" y="9355"/>
                    <a:pt x="9355" y="0"/>
                    <a:pt x="2089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561315" cy="3404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</p:spTree>
  </p:cSld>
  <p:clrMapOvr>
    <a:masterClrMapping/>
  </p:clrMapOvr>
  <p:transition spd="slow">
    <p:push dir="l"/>
  </p:transition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>
            <a:off x="1742272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7" id="7"/>
          <p:cNvSpPr/>
          <p:nvPr/>
        </p:nvSpPr>
        <p:spPr>
          <a:xfrm>
            <a:off x="6422836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8" id="8"/>
          <p:cNvSpPr/>
          <p:nvPr/>
        </p:nvSpPr>
        <p:spPr>
          <a:xfrm>
            <a:off x="4061725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9" id="9"/>
          <p:cNvSpPr/>
          <p:nvPr/>
        </p:nvSpPr>
        <p:spPr>
          <a:xfrm>
            <a:off x="8788703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1311781" y="4104789"/>
            <a:ext cx="880032" cy="880032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992345" y="4104789"/>
            <a:ext cx="880032" cy="880032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12184" y="4104789"/>
            <a:ext cx="880032" cy="880032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8" id="1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8367738" y="4104789"/>
            <a:ext cx="880032" cy="880032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1" id="21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AutoShape 22" id="22"/>
          <p:cNvSpPr/>
          <p:nvPr/>
        </p:nvSpPr>
        <p:spPr>
          <a:xfrm>
            <a:off x="2438933" y="2222514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-9673997">
            <a:off x="16480028" y="271910"/>
            <a:ext cx="1558543" cy="1756105"/>
          </a:xfrm>
          <a:custGeom>
            <a:avLst/>
            <a:gdLst/>
            <a:ahLst/>
            <a:cxnLst/>
            <a:rect r="r" b="b" t="t" l="l"/>
            <a:pathLst>
              <a:path h="1756105" w="1558543">
                <a:moveTo>
                  <a:pt x="0" y="0"/>
                </a:moveTo>
                <a:lnTo>
                  <a:pt x="1558544" y="0"/>
                </a:lnTo>
                <a:lnTo>
                  <a:pt x="1558544" y="1756105"/>
                </a:lnTo>
                <a:lnTo>
                  <a:pt x="0" y="1756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1188248">
            <a:off x="208668" y="8588342"/>
            <a:ext cx="1485511" cy="1491102"/>
          </a:xfrm>
          <a:custGeom>
            <a:avLst/>
            <a:gdLst/>
            <a:ahLst/>
            <a:cxnLst/>
            <a:rect r="r" b="b" t="t" l="l"/>
            <a:pathLst>
              <a:path h="1491102" w="1485511">
                <a:moveTo>
                  <a:pt x="0" y="0"/>
                </a:moveTo>
                <a:lnTo>
                  <a:pt x="1485511" y="0"/>
                </a:lnTo>
                <a:lnTo>
                  <a:pt x="1485511" y="1491103"/>
                </a:lnTo>
                <a:lnTo>
                  <a:pt x="0" y="149110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AutoShape 25" id="25"/>
          <p:cNvSpPr/>
          <p:nvPr/>
        </p:nvSpPr>
        <p:spPr>
          <a:xfrm>
            <a:off x="11460999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26" id="26"/>
          <p:cNvGrpSpPr/>
          <p:nvPr/>
        </p:nvGrpSpPr>
        <p:grpSpPr>
          <a:xfrm rot="0">
            <a:off x="11040034" y="4104789"/>
            <a:ext cx="880032" cy="880032"/>
            <a:chOff x="0" y="0"/>
            <a:chExt cx="812800" cy="81280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8" id="28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AutoShape 29" id="29"/>
          <p:cNvSpPr/>
          <p:nvPr/>
        </p:nvSpPr>
        <p:spPr>
          <a:xfrm>
            <a:off x="14079312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0" id="30"/>
          <p:cNvGrpSpPr/>
          <p:nvPr/>
        </p:nvGrpSpPr>
        <p:grpSpPr>
          <a:xfrm rot="0">
            <a:off x="13658346" y="4104789"/>
            <a:ext cx="880032" cy="880032"/>
            <a:chOff x="0" y="0"/>
            <a:chExt cx="812800" cy="812800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2" id="3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AutoShape 33" id="33"/>
          <p:cNvSpPr/>
          <p:nvPr/>
        </p:nvSpPr>
        <p:spPr>
          <a:xfrm>
            <a:off x="16490472" y="4774657"/>
            <a:ext cx="0" cy="862207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grpSp>
        <p:nvGrpSpPr>
          <p:cNvPr name="Group 34" id="34"/>
          <p:cNvGrpSpPr/>
          <p:nvPr/>
        </p:nvGrpSpPr>
        <p:grpSpPr>
          <a:xfrm rot="0">
            <a:off x="16069506" y="4104789"/>
            <a:ext cx="880032" cy="880032"/>
            <a:chOff x="0" y="0"/>
            <a:chExt cx="812800" cy="812800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36" id="3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AutoShape 37" id="37"/>
          <p:cNvSpPr/>
          <p:nvPr/>
        </p:nvSpPr>
        <p:spPr>
          <a:xfrm>
            <a:off x="1742272" y="5270571"/>
            <a:ext cx="1473867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8" id="38"/>
          <p:cNvSpPr/>
          <p:nvPr/>
        </p:nvSpPr>
        <p:spPr>
          <a:xfrm flipH="false" flipV="false" rot="0">
            <a:off x="5618204" y="6692174"/>
            <a:ext cx="1604969" cy="459790"/>
          </a:xfrm>
          <a:custGeom>
            <a:avLst/>
            <a:gdLst/>
            <a:ahLst/>
            <a:cxnLst/>
            <a:rect r="r" b="b" t="t" l="l"/>
            <a:pathLst>
              <a:path h="459790" w="1604969">
                <a:moveTo>
                  <a:pt x="0" y="0"/>
                </a:moveTo>
                <a:lnTo>
                  <a:pt x="1604969" y="0"/>
                </a:lnTo>
                <a:lnTo>
                  <a:pt x="1604969" y="459790"/>
                </a:lnTo>
                <a:lnTo>
                  <a:pt x="0" y="45979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-267" b="0"/>
            </a:stretch>
          </a:blipFill>
        </p:spPr>
      </p:sp>
      <p:sp>
        <p:nvSpPr>
          <p:cNvPr name="Freeform 39" id="39"/>
          <p:cNvSpPr/>
          <p:nvPr/>
        </p:nvSpPr>
        <p:spPr>
          <a:xfrm flipH="false" flipV="false" rot="0">
            <a:off x="4564844" y="7651076"/>
            <a:ext cx="260755" cy="417208"/>
          </a:xfrm>
          <a:custGeom>
            <a:avLst/>
            <a:gdLst/>
            <a:ahLst/>
            <a:cxnLst/>
            <a:rect r="r" b="b" t="t" l="l"/>
            <a:pathLst>
              <a:path h="417208" w="260755">
                <a:moveTo>
                  <a:pt x="0" y="0"/>
                </a:moveTo>
                <a:lnTo>
                  <a:pt x="260755" y="0"/>
                </a:lnTo>
                <a:lnTo>
                  <a:pt x="260755" y="417207"/>
                </a:lnTo>
                <a:lnTo>
                  <a:pt x="0" y="41720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40" id="40"/>
          <p:cNvSpPr/>
          <p:nvPr/>
        </p:nvSpPr>
        <p:spPr>
          <a:xfrm flipH="false" flipV="false" rot="0">
            <a:off x="4695222" y="6938648"/>
            <a:ext cx="317621" cy="354270"/>
          </a:xfrm>
          <a:custGeom>
            <a:avLst/>
            <a:gdLst/>
            <a:ahLst/>
            <a:cxnLst/>
            <a:rect r="r" b="b" t="t" l="l"/>
            <a:pathLst>
              <a:path h="354270" w="317621">
                <a:moveTo>
                  <a:pt x="0" y="0"/>
                </a:moveTo>
                <a:lnTo>
                  <a:pt x="317621" y="0"/>
                </a:lnTo>
                <a:lnTo>
                  <a:pt x="317621" y="354271"/>
                </a:lnTo>
                <a:lnTo>
                  <a:pt x="0" y="35427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41" id="41"/>
          <p:cNvSpPr/>
          <p:nvPr/>
        </p:nvSpPr>
        <p:spPr>
          <a:xfrm flipH="false" flipV="false" rot="0">
            <a:off x="4282357" y="8471538"/>
            <a:ext cx="353275" cy="326100"/>
          </a:xfrm>
          <a:custGeom>
            <a:avLst/>
            <a:gdLst/>
            <a:ahLst/>
            <a:cxnLst/>
            <a:rect r="r" b="b" t="t" l="l"/>
            <a:pathLst>
              <a:path h="326100" w="353275">
                <a:moveTo>
                  <a:pt x="0" y="0"/>
                </a:moveTo>
                <a:lnTo>
                  <a:pt x="353275" y="0"/>
                </a:lnTo>
                <a:lnTo>
                  <a:pt x="353275" y="326100"/>
                </a:lnTo>
                <a:lnTo>
                  <a:pt x="0" y="32610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42" id="42"/>
          <p:cNvSpPr txBox="true"/>
          <p:nvPr/>
        </p:nvSpPr>
        <p:spPr>
          <a:xfrm rot="0">
            <a:off x="827899" y="6505491"/>
            <a:ext cx="1828745" cy="151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19"/>
              </a:lnSpc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Compile list of candidates using</a:t>
            </a: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source lists.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5641549" y="7124870"/>
            <a:ext cx="1581624" cy="753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for each group g.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892128" y="6505491"/>
            <a:ext cx="1977895" cy="2292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0208" indent="-205104" lvl="1">
              <a:lnSpc>
                <a:spcPts val="3019"/>
              </a:lnSpc>
              <a:buFont typeface="Arial"/>
              <a:buChar char="•"/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</a:t>
            </a: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emographic proportions: </a:t>
            </a:r>
          </a:p>
          <a:p>
            <a:pPr algn="l" marL="410208" indent="-205104" lvl="1">
              <a:lnSpc>
                <a:spcPts val="3019"/>
              </a:lnSpc>
              <a:buFont typeface="Arial"/>
              <a:buChar char="•"/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Acceptable deviations: </a:t>
            </a:r>
          </a:p>
          <a:p>
            <a:pPr algn="l" marL="410208" indent="-205104" lvl="1">
              <a:lnSpc>
                <a:spcPts val="3019"/>
              </a:lnSpc>
              <a:buFont typeface="Arial"/>
              <a:buChar char="•"/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Sampling weights: 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7588068" y="6505491"/>
            <a:ext cx="2283217" cy="1515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</a:t>
            </a: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inimize objective function with constraints, xᵢ find selection 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437878" y="5773344"/>
            <a:ext cx="2627838" cy="701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Initialize</a:t>
            </a:r>
          </a:p>
          <a:p>
            <a:pPr algn="ctr">
              <a:lnSpc>
                <a:spcPts val="2799"/>
              </a:lnSpc>
            </a:pPr>
            <a:r>
              <a:rPr lang="en-US" sz="1999" spc="1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juror Pool</a:t>
            </a:r>
          </a:p>
        </p:txBody>
      </p:sp>
      <p:sp>
        <p:nvSpPr>
          <p:cNvPr name="TextBox 47" id="47"/>
          <p:cNvSpPr txBox="true"/>
          <p:nvPr/>
        </p:nvSpPr>
        <p:spPr>
          <a:xfrm rot="0">
            <a:off x="5118442" y="5763819"/>
            <a:ext cx="262783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Adjust for</a:t>
            </a:r>
          </a:p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Sampling Weights</a:t>
            </a:r>
          </a:p>
        </p:txBody>
      </p:sp>
      <p:sp>
        <p:nvSpPr>
          <p:cNvPr name="TextBox 48" id="48"/>
          <p:cNvSpPr txBox="true"/>
          <p:nvPr/>
        </p:nvSpPr>
        <p:spPr>
          <a:xfrm rot="0">
            <a:off x="2738281" y="5763819"/>
            <a:ext cx="262783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Define Parameters</a:t>
            </a:r>
          </a:p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and Constraints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7493834" y="5763819"/>
            <a:ext cx="262783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Formulate and </a:t>
            </a:r>
          </a:p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Solve 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1345002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01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6025566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03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3645405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02</a:t>
            </a:r>
          </a:p>
        </p:txBody>
      </p:sp>
      <p:sp>
        <p:nvSpPr>
          <p:cNvPr name="TextBox 53" id="53"/>
          <p:cNvSpPr txBox="true"/>
          <p:nvPr/>
        </p:nvSpPr>
        <p:spPr>
          <a:xfrm rot="0">
            <a:off x="8400959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04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809592" y="1121388"/>
            <a:ext cx="12668817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2"/>
              </a:lnSpc>
            </a:pPr>
            <a:r>
              <a:rPr lang="en-US" sz="5227" spc="5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Algorithm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0518986" y="6505491"/>
            <a:ext cx="1922128" cy="1896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Randomize selection</a:t>
            </a: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within demographics to reduce selection bias.</a:t>
            </a:r>
          </a:p>
        </p:txBody>
      </p:sp>
      <p:sp>
        <p:nvSpPr>
          <p:cNvPr name="TextBox 56" id="56"/>
          <p:cNvSpPr txBox="true"/>
          <p:nvPr/>
        </p:nvSpPr>
        <p:spPr>
          <a:xfrm rot="0">
            <a:off x="10166131" y="5763819"/>
            <a:ext cx="262783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Random Selection</a:t>
            </a:r>
          </a:p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Within Groups</a:t>
            </a:r>
          </a:p>
        </p:txBody>
      </p:sp>
      <p:sp>
        <p:nvSpPr>
          <p:cNvPr name="TextBox 57" id="57"/>
          <p:cNvSpPr txBox="true"/>
          <p:nvPr/>
        </p:nvSpPr>
        <p:spPr>
          <a:xfrm rot="0">
            <a:off x="11073255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05</a:t>
            </a:r>
          </a:p>
        </p:txBody>
      </p:sp>
      <p:sp>
        <p:nvSpPr>
          <p:cNvPr name="TextBox 58" id="58"/>
          <p:cNvSpPr txBox="true"/>
          <p:nvPr/>
        </p:nvSpPr>
        <p:spPr>
          <a:xfrm rot="0">
            <a:off x="13255162" y="6505491"/>
            <a:ext cx="1686399" cy="303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Over-sample groups with  lower response</a:t>
            </a:r>
          </a:p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rates or adjust weights to account for non-response.</a:t>
            </a:r>
          </a:p>
        </p:txBody>
      </p:sp>
      <p:sp>
        <p:nvSpPr>
          <p:cNvPr name="TextBox 59" id="59"/>
          <p:cNvSpPr txBox="true"/>
          <p:nvPr/>
        </p:nvSpPr>
        <p:spPr>
          <a:xfrm rot="0">
            <a:off x="12784443" y="5763819"/>
            <a:ext cx="262783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Adjust for</a:t>
            </a:r>
          </a:p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Non-response</a:t>
            </a:r>
          </a:p>
        </p:txBody>
      </p:sp>
      <p:sp>
        <p:nvSpPr>
          <p:cNvPr name="TextBox 60" id="60"/>
          <p:cNvSpPr txBox="true"/>
          <p:nvPr/>
        </p:nvSpPr>
        <p:spPr>
          <a:xfrm rot="0">
            <a:off x="13691567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06</a:t>
            </a:r>
          </a:p>
        </p:txBody>
      </p:sp>
      <p:sp>
        <p:nvSpPr>
          <p:cNvPr name="TextBox 61" id="61"/>
          <p:cNvSpPr txBox="true"/>
          <p:nvPr/>
        </p:nvSpPr>
        <p:spPr>
          <a:xfrm rot="0">
            <a:off x="15589440" y="6505491"/>
            <a:ext cx="1802063" cy="30398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Iteratively refine the model with actual response data to maintain</a:t>
            </a:r>
          </a:p>
          <a:p>
            <a:pPr algn="ctr" marL="0" indent="0" lvl="0">
              <a:lnSpc>
                <a:spcPts val="3019"/>
              </a:lnSpc>
              <a:spcBef>
                <a:spcPct val="0"/>
              </a:spcBef>
            </a:pPr>
            <a:r>
              <a:rPr lang="en-US" sz="1899" spc="1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demographic targets.</a:t>
            </a:r>
          </a:p>
        </p:txBody>
      </p:sp>
      <p:sp>
        <p:nvSpPr>
          <p:cNvPr name="TextBox 62" id="62"/>
          <p:cNvSpPr txBox="true"/>
          <p:nvPr/>
        </p:nvSpPr>
        <p:spPr>
          <a:xfrm rot="0">
            <a:off x="15195603" y="5763819"/>
            <a:ext cx="2627838" cy="711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Refine</a:t>
            </a:r>
          </a:p>
          <a:p>
            <a:pPr algn="ctr">
              <a:lnSpc>
                <a:spcPts val="2800"/>
              </a:lnSpc>
            </a:pPr>
            <a:r>
              <a:rPr lang="en-US" sz="2000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Results</a:t>
            </a:r>
          </a:p>
        </p:txBody>
      </p:sp>
      <p:sp>
        <p:nvSpPr>
          <p:cNvPr name="TextBox 63" id="63"/>
          <p:cNvSpPr txBox="true"/>
          <p:nvPr/>
        </p:nvSpPr>
        <p:spPr>
          <a:xfrm rot="0">
            <a:off x="16102727" y="4262916"/>
            <a:ext cx="813589" cy="514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65"/>
              </a:lnSpc>
            </a:pPr>
            <a:r>
              <a:rPr lang="en-US" sz="2975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07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363705" y="222307"/>
            <a:ext cx="4534947" cy="5738355"/>
          </a:xfrm>
          <a:custGeom>
            <a:avLst/>
            <a:gdLst/>
            <a:ahLst/>
            <a:cxnLst/>
            <a:rect r="r" b="b" t="t" l="l"/>
            <a:pathLst>
              <a:path h="5738355" w="4534947">
                <a:moveTo>
                  <a:pt x="0" y="0"/>
                </a:moveTo>
                <a:lnTo>
                  <a:pt x="4534947" y="0"/>
                </a:lnTo>
                <a:lnTo>
                  <a:pt x="4534947" y="5738355"/>
                </a:lnTo>
                <a:lnTo>
                  <a:pt x="0" y="57383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102" y="5701661"/>
            <a:ext cx="14499796" cy="29146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b="true" sz="9600">
                <a:solidFill>
                  <a:srgbClr val="F7F3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JUROR INTERACTION MODELING</a:t>
            </a:r>
          </a:p>
        </p:txBody>
      </p:sp>
    </p:spTree>
  </p:cSld>
  <p:clrMapOvr>
    <a:masterClrMapping/>
  </p:clrMapOvr>
  <p:transition spd="med">
    <p:cover dir="l"/>
  </p:transition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471397" y="1000125"/>
            <a:ext cx="11345205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2"/>
              </a:lnSpc>
              <a:spcBef>
                <a:spcPct val="0"/>
              </a:spcBef>
            </a:pPr>
            <a:r>
              <a:rPr lang="en-US" sz="5227" spc="5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introduction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655627" y="5377085"/>
            <a:ext cx="5007004" cy="31591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90887" indent="-195443" lvl="1">
              <a:lnSpc>
                <a:spcPts val="2534"/>
              </a:lnSpc>
              <a:buFont typeface="Arial"/>
              <a:buChar char="•"/>
            </a:pPr>
            <a:r>
              <a:rPr lang="en-US" sz="181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The framework models jury deliberations as a </a:t>
            </a:r>
            <a:r>
              <a:rPr lang="en-US" sz="1810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non-cooperative game</a:t>
            </a:r>
            <a:r>
              <a:rPr lang="en-US" sz="181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balancing individual beliefs, social influences, and effort costs.</a:t>
            </a:r>
          </a:p>
          <a:p>
            <a:pPr algn="l">
              <a:lnSpc>
                <a:spcPts val="2534"/>
              </a:lnSpc>
            </a:pPr>
          </a:p>
          <a:p>
            <a:pPr algn="l" marL="390887" indent="-195443" lvl="1">
              <a:lnSpc>
                <a:spcPts val="2534"/>
              </a:lnSpc>
              <a:buFont typeface="Arial"/>
              <a:buChar char="•"/>
            </a:pPr>
            <a:r>
              <a:rPr lang="en-US" sz="181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It introduces a novel equilibrium concept to account for dynamic interactions.</a:t>
            </a:r>
          </a:p>
          <a:p>
            <a:pPr algn="l">
              <a:lnSpc>
                <a:spcPts val="2534"/>
              </a:lnSpc>
            </a:pPr>
          </a:p>
          <a:p>
            <a:pPr algn="l" marL="390887" indent="-195443" lvl="1">
              <a:lnSpc>
                <a:spcPts val="2534"/>
              </a:lnSpc>
              <a:buFont typeface="Arial"/>
              <a:buChar char="•"/>
            </a:pPr>
            <a:r>
              <a:rPr lang="en-US" sz="181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We provide a mathematical tool for analyzing group decision-making.</a:t>
            </a:r>
          </a:p>
        </p:txBody>
      </p:sp>
      <p:sp>
        <p:nvSpPr>
          <p:cNvPr name="Freeform 8" id="8"/>
          <p:cNvSpPr/>
          <p:nvPr/>
        </p:nvSpPr>
        <p:spPr>
          <a:xfrm flipH="false" flipV="true" rot="0">
            <a:off x="16097600" y="8055267"/>
            <a:ext cx="1853136" cy="2002302"/>
          </a:xfrm>
          <a:custGeom>
            <a:avLst/>
            <a:gdLst/>
            <a:ahLst/>
            <a:cxnLst/>
            <a:rect r="r" b="b" t="t" l="l"/>
            <a:pathLst>
              <a:path h="2002302" w="1853136">
                <a:moveTo>
                  <a:pt x="0" y="2002301"/>
                </a:moveTo>
                <a:lnTo>
                  <a:pt x="1853137" y="2002301"/>
                </a:lnTo>
                <a:lnTo>
                  <a:pt x="1853137" y="0"/>
                </a:lnTo>
                <a:lnTo>
                  <a:pt x="0" y="0"/>
                </a:lnTo>
                <a:lnTo>
                  <a:pt x="0" y="2002301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132" y="207240"/>
            <a:ext cx="1853136" cy="2002302"/>
          </a:xfrm>
          <a:custGeom>
            <a:avLst/>
            <a:gdLst/>
            <a:ahLst/>
            <a:cxnLst/>
            <a:rect r="r" b="b" t="t" l="l"/>
            <a:pathLst>
              <a:path h="2002302" w="1853136">
                <a:moveTo>
                  <a:pt x="0" y="0"/>
                </a:moveTo>
                <a:lnTo>
                  <a:pt x="1853136" y="0"/>
                </a:lnTo>
                <a:lnTo>
                  <a:pt x="1853136" y="2002302"/>
                </a:lnTo>
                <a:lnTo>
                  <a:pt x="0" y="200230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2438933" y="2222514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1" id="11"/>
          <p:cNvSpPr txBox="true"/>
          <p:nvPr/>
        </p:nvSpPr>
        <p:spPr>
          <a:xfrm rot="0">
            <a:off x="2500980" y="3146439"/>
            <a:ext cx="6341793" cy="10660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Promote balanced participation</a:t>
            </a: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Improve quality of deliberations</a:t>
            </a: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Contribute to a fair and well-informed trial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93955" y="2565414"/>
            <a:ext cx="2082049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</a:pPr>
            <a:r>
              <a:rPr lang="en-US" sz="2999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objective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274966" y="2565414"/>
            <a:ext cx="2627838" cy="5048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999" spc="2" strike="noStrike" u="none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address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655627" y="3146439"/>
            <a:ext cx="5438419" cy="7064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Problems of unbalanced deliberations</a:t>
            </a:r>
          </a:p>
          <a:p>
            <a:pPr algn="l" marL="431796" indent="-215898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Influence of hidden biases.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503880" y="5341448"/>
            <a:ext cx="6643020" cy="352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0761" indent="-180380" lvl="1">
              <a:lnSpc>
                <a:spcPts val="2506"/>
              </a:lnSpc>
              <a:buFont typeface="Arial"/>
              <a:buChar char="•"/>
            </a:pP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true" sz="167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Unbalanced Deliberations</a:t>
            </a: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</a:t>
            </a:r>
          </a:p>
          <a:p>
            <a:pPr algn="l" marL="721521" indent="-240507" lvl="2">
              <a:lnSpc>
                <a:spcPts val="2506"/>
              </a:lnSpc>
              <a:buFont typeface="Arial"/>
              <a:buChar char="⚬"/>
            </a:pPr>
            <a:r>
              <a:rPr lang="en-US" b="true" sz="167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Dominant Personalities</a:t>
            </a: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Small number of jurors dominate discussions</a:t>
            </a:r>
            <a:r>
              <a:rPr lang="en-US" b="true" sz="167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; </a:t>
            </a:r>
            <a:r>
              <a:rPr lang="en-US" sz="1670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 or 2 jurors do over 50% of the talking </a:t>
            </a: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(Devine et al., 2001).</a:t>
            </a:r>
          </a:p>
          <a:p>
            <a:pPr algn="l" marL="721521" indent="-240507" lvl="2">
              <a:lnSpc>
                <a:spcPts val="2506"/>
              </a:lnSpc>
              <a:buFont typeface="Arial"/>
              <a:buChar char="⚬"/>
            </a:pPr>
            <a:r>
              <a:rPr lang="en-US" b="true" sz="167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Reduced Participation</a:t>
            </a: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Less assertive jurors may not share their perspectives; limited consideration of evidence.</a:t>
            </a:r>
          </a:p>
          <a:p>
            <a:pPr algn="l">
              <a:lnSpc>
                <a:spcPts val="2506"/>
              </a:lnSpc>
            </a:pPr>
          </a:p>
          <a:p>
            <a:pPr algn="l" marL="360761" indent="-180380" lvl="1">
              <a:lnSpc>
                <a:spcPts val="2506"/>
              </a:lnSpc>
              <a:buFont typeface="Arial"/>
              <a:buChar char="•"/>
            </a:pP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  <a:r>
              <a:rPr lang="en-US" b="true" sz="167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Influence of Biases</a:t>
            </a: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</a:t>
            </a:r>
          </a:p>
          <a:p>
            <a:pPr algn="l" marL="721521" indent="-240507" lvl="2">
              <a:lnSpc>
                <a:spcPts val="2506"/>
              </a:lnSpc>
              <a:buFont typeface="Arial"/>
              <a:buChar char="⚬"/>
            </a:pPr>
            <a:r>
              <a:rPr lang="en-US" b="true" sz="167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Groupthink</a:t>
            </a:r>
            <a:r>
              <a:rPr lang="en-US" sz="167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Jurors may conform to the majority opinion to avoid conflict, even if they have doubts (Asch, 1956).</a:t>
            </a:r>
          </a:p>
          <a:p>
            <a:pPr algn="l" marL="0" indent="0" lvl="1">
              <a:lnSpc>
                <a:spcPts val="2506"/>
              </a:lnSpc>
              <a:spcBef>
                <a:spcPct val="0"/>
              </a:spcBef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196854" y="4747375"/>
            <a:ext cx="6302265" cy="43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06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challenges in Juror Deliberations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274966" y="4747375"/>
            <a:ext cx="6302265" cy="4316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09"/>
              </a:lnSpc>
            </a:pPr>
            <a:r>
              <a:rPr lang="en-US" sz="2506" spc="2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framework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3688" y="1779435"/>
            <a:ext cx="7482035" cy="7886203"/>
          </a:xfrm>
          <a:custGeom>
            <a:avLst/>
            <a:gdLst/>
            <a:ahLst/>
            <a:cxnLst/>
            <a:rect r="r" b="b" t="t" l="l"/>
            <a:pathLst>
              <a:path h="7886203" w="7482035">
                <a:moveTo>
                  <a:pt x="0" y="0"/>
                </a:moveTo>
                <a:lnTo>
                  <a:pt x="7482034" y="0"/>
                </a:lnTo>
                <a:lnTo>
                  <a:pt x="7482034" y="7886203"/>
                </a:lnTo>
                <a:lnTo>
                  <a:pt x="0" y="788620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517356" y="388619"/>
            <a:ext cx="7253288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2"/>
              </a:lnSpc>
              <a:spcBef>
                <a:spcPct val="0"/>
              </a:spcBef>
            </a:pPr>
            <a:r>
              <a:rPr lang="en-US" sz="5227" spc="5" strike="noStrike" u="none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Mathematical Framework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066222" y="1769910"/>
            <a:ext cx="8502152" cy="1591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31801" indent="-215900" lvl="1">
              <a:lnSpc>
                <a:spcPts val="2488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Jurors are “players” in a game, with unique characteristics and decision-making strategies.</a:t>
            </a:r>
          </a:p>
          <a:p>
            <a:pPr algn="l" marL="431801" indent="-215900" lvl="1">
              <a:lnSpc>
                <a:spcPts val="2488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Interactions between jurors are analyzed as a non-cooperative game.</a:t>
            </a:r>
          </a:p>
          <a:p>
            <a:pPr algn="l" marL="431801" indent="-215900" lvl="1">
              <a:lnSpc>
                <a:spcPts val="2488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An attempt to capture social dynamics—like influence and dominance— mathematically.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3241980">
            <a:off x="15759843" y="2657453"/>
            <a:ext cx="2133444" cy="730937"/>
          </a:xfrm>
          <a:custGeom>
            <a:avLst/>
            <a:gdLst/>
            <a:ahLst/>
            <a:cxnLst/>
            <a:rect r="r" b="b" t="t" l="l"/>
            <a:pathLst>
              <a:path h="730937" w="2133444">
                <a:moveTo>
                  <a:pt x="0" y="0"/>
                </a:moveTo>
                <a:lnTo>
                  <a:pt x="2133444" y="0"/>
                </a:lnTo>
                <a:lnTo>
                  <a:pt x="2133444" y="730937"/>
                </a:lnTo>
                <a:lnTo>
                  <a:pt x="0" y="73093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091478" y="3882984"/>
            <a:ext cx="1858815" cy="28308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Each juror, while part of a deliberative group, acts in their individual interest, </a:t>
            </a:r>
          </a:p>
          <a:p>
            <a:pPr algn="ct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driven by their beliefs, biases, and goals.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536070" y="4053301"/>
            <a:ext cx="598058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Introducing the Concept of Strategies and Payoffs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066222" y="4715514"/>
            <a:ext cx="7838042" cy="46283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2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Juror Strategies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Assert </a:t>
            </a:r>
            <a:r>
              <a:rPr lang="en-US" b="true" sz="2000" spc="2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(A)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Actively argue for their perspective.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Conform </a:t>
            </a:r>
            <a:r>
              <a:rPr lang="en-US" b="true" sz="2000" spc="2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(C)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Align with the majority opinion.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Silent </a:t>
            </a:r>
            <a:r>
              <a:rPr lang="en-US" b="true" sz="2000" spc="2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(S)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Refrain from participation.</a:t>
            </a:r>
          </a:p>
          <a:p>
            <a:pPr algn="l">
              <a:lnSpc>
                <a:spcPts val="2800"/>
              </a:lnSpc>
            </a:pPr>
            <a:r>
              <a:rPr lang="en-US" sz="2000" spc="2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Payoff Functions: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Measure the benefits from chosen strategy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Include factors such as </a:t>
            </a:r>
            <a:r>
              <a:rPr lang="en-US" b="true" sz="2000" spc="2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belief strength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b="true" sz="2000" spc="2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susceptibility to influence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and </a:t>
            </a:r>
            <a:r>
              <a:rPr lang="en-US" b="true" sz="2000" spc="2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effort aversion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  <a:p>
            <a:pPr algn="l">
              <a:lnSpc>
                <a:spcPts val="2800"/>
              </a:lnSpc>
            </a:pPr>
            <a:r>
              <a:rPr lang="en-US" sz="2000" spc="2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Objective: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Understand how strategies and social interactions lead to collective decisions.</a:t>
            </a:r>
          </a:p>
          <a:p>
            <a:pPr algn="l" marL="431801" indent="-215900" lvl="1">
              <a:lnSpc>
                <a:spcPts val="2800"/>
              </a:lnSpc>
              <a:buFont typeface="Arial"/>
              <a:buChar char="•"/>
            </a:pP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Predict and mitigate biases or </a:t>
            </a:r>
            <a:r>
              <a:rPr lang="en-US" sz="2000" spc="2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unfair dynamics during deliberations</a:t>
            </a:r>
            <a:r>
              <a:rPr lang="en-US" sz="2000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</p:txBody>
      </p:sp>
      <p:sp>
        <p:nvSpPr>
          <p:cNvPr name="AutoShape 10" id="10"/>
          <p:cNvSpPr/>
          <p:nvPr/>
        </p:nvSpPr>
        <p:spPr>
          <a:xfrm>
            <a:off x="2438933" y="1446060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50561" y="2957820"/>
            <a:ext cx="7519729" cy="5483960"/>
          </a:xfrm>
          <a:custGeom>
            <a:avLst/>
            <a:gdLst/>
            <a:ahLst/>
            <a:cxnLst/>
            <a:rect r="r" b="b" t="t" l="l"/>
            <a:pathLst>
              <a:path h="5483960" w="7519729">
                <a:moveTo>
                  <a:pt x="0" y="0"/>
                </a:moveTo>
                <a:lnTo>
                  <a:pt x="7519729" y="0"/>
                </a:lnTo>
                <a:lnTo>
                  <a:pt x="7519729" y="5483960"/>
                </a:lnTo>
                <a:lnTo>
                  <a:pt x="0" y="548396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715" t="0" r="-6335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4507548" y="339725"/>
            <a:ext cx="927290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Foundations of the Juror Interaction Model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8963583" y="1428103"/>
            <a:ext cx="8295717" cy="5771105"/>
            <a:chOff x="0" y="0"/>
            <a:chExt cx="11060956" cy="7694807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240556" y="-47625"/>
              <a:ext cx="2168624" cy="493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Key Metrics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784102"/>
              <a:ext cx="11060956" cy="69107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Belief Strength (Bᵢ): </a:t>
              </a:r>
            </a:p>
            <a:p>
              <a:pPr algn="l"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This represents how strongly juror </a:t>
              </a:r>
              <a:r>
                <a:rPr lang="en-US" sz="2100" i="true" spc="2">
                  <a:solidFill>
                    <a:srgbClr val="FFFFFF"/>
                  </a:solidFill>
                  <a:latin typeface="Exo 2 Italics"/>
                  <a:ea typeface="Exo 2 Italics"/>
                  <a:cs typeface="Exo 2 Italics"/>
                  <a:sym typeface="Exo 2 Italics"/>
                </a:rPr>
                <a:t>i</a:t>
              </a: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 believes in a specific verdict (guilty or not guilty).</a:t>
              </a:r>
            </a:p>
            <a:p>
              <a:pPr algn="l"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I</a:t>
              </a: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t’s a measure of conviction; higher values indicating greater confidence in judgment.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Social Susceptibility (Sᵢ): </a:t>
              </a:r>
            </a:p>
            <a:p>
              <a:pPr algn="l"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This quantifies how easily juror </a:t>
              </a:r>
              <a:r>
                <a:rPr lang="en-US" sz="2100" i="true" spc="2">
                  <a:solidFill>
                    <a:srgbClr val="FFFFFF"/>
                  </a:solidFill>
                  <a:latin typeface="Exo 2 Italics"/>
                  <a:ea typeface="Exo 2 Italics"/>
                  <a:cs typeface="Exo 2 Italics"/>
                  <a:sym typeface="Exo 2 Italics"/>
                </a:rPr>
                <a:t>i</a:t>
              </a: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 is influenced by the opinions of others.</a:t>
              </a:r>
            </a:p>
            <a:p>
              <a:pPr algn="l"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Higher the value, higher the likelihood of conforming.</a:t>
              </a:r>
            </a:p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Effort Aversion (Eᵢ): </a:t>
              </a:r>
            </a:p>
            <a:p>
              <a:pPr algn="l"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This indicates how much juror </a:t>
              </a:r>
              <a:r>
                <a:rPr lang="en-US" sz="2100" i="true" spc="2">
                  <a:solidFill>
                    <a:srgbClr val="FFFFFF"/>
                  </a:solidFill>
                  <a:latin typeface="Exo 2 Italics"/>
                  <a:ea typeface="Exo 2 Italics"/>
                  <a:cs typeface="Exo 2 Italics"/>
                  <a:sym typeface="Exo 2 Italics"/>
                </a:rPr>
                <a:t>i</a:t>
              </a: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 dislikes actively engaging in discussions or arguments.</a:t>
              </a:r>
            </a:p>
            <a:p>
              <a:pPr algn="l" marL="906780" indent="-302260" lvl="2">
                <a:lnSpc>
                  <a:spcPts val="2940"/>
                </a:lnSpc>
                <a:buFont typeface="Arial"/>
                <a:buChar char="⚬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Higher values</a:t>
              </a: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 imply the juror prefers to avoid effort-intensive strategies like asserting their belief.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7642121"/>
            <a:ext cx="8115300" cy="2061210"/>
            <a:chOff x="0" y="0"/>
            <a:chExt cx="10820400" cy="2748280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777875"/>
              <a:ext cx="10820400" cy="19704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453390" indent="-226695" lvl="1">
                <a:lnSpc>
                  <a:spcPts val="2940"/>
                </a:lnSpc>
                <a:buFont typeface="Arial"/>
                <a:buChar char="•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Jurors’ decisions are influenced by their personal metrics (Bᵢ, Sᵢ, Eᵢ), which shape their payoff evaluations.</a:t>
              </a:r>
            </a:p>
            <a:p>
              <a:pPr algn="l" marL="453390" indent="-226695" lvl="1">
                <a:lnSpc>
                  <a:spcPts val="2940"/>
                </a:lnSpc>
                <a:spcBef>
                  <a:spcPct val="0"/>
                </a:spcBef>
                <a:buFont typeface="Arial"/>
                <a:buChar char="•"/>
              </a:pP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The </a:t>
              </a:r>
              <a:r>
                <a:rPr lang="en-US" sz="2100" spc="2">
                  <a:solidFill>
                    <a:srgbClr val="FFFFFF"/>
                  </a:solidFill>
                  <a:latin typeface="Exo 2"/>
                  <a:ea typeface="Exo 2"/>
                  <a:cs typeface="Exo 2"/>
                  <a:sym typeface="Exo 2"/>
                </a:rPr>
                <a:t>model allows us to predict how these metrics drive individual choices and group dynamics.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4001790" cy="493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Impact of the metrics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1959831" y="1228401"/>
            <a:ext cx="14448131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14350" y="2195106"/>
            <a:ext cx="9589517" cy="3787859"/>
          </a:xfrm>
          <a:custGeom>
            <a:avLst/>
            <a:gdLst/>
            <a:ahLst/>
            <a:cxnLst/>
            <a:rect r="r" b="b" t="t" l="l"/>
            <a:pathLst>
              <a:path h="3787859" w="9589517">
                <a:moveTo>
                  <a:pt x="0" y="0"/>
                </a:moveTo>
                <a:lnTo>
                  <a:pt x="9589517" y="0"/>
                </a:lnTo>
                <a:lnTo>
                  <a:pt x="9589517" y="3787859"/>
                </a:lnTo>
                <a:lnTo>
                  <a:pt x="0" y="37878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72114" y="338728"/>
            <a:ext cx="3743771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Payoff Function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14561" y="1246778"/>
            <a:ext cx="15405885" cy="692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The payoff function defines the reward juror i receives for choosing a strategy k∈{A,C,S}. It balances their belief strength (Bᵢ), susceptibility (Sᵢ), and effort aversion (Eᵢ):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297458" y="2157006"/>
            <a:ext cx="6476192" cy="11807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27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Reward depends on belief strength (Bᵢ), penalized by the effort cost (Ɣ Eᵢ).</a:t>
            </a:r>
          </a:p>
          <a:p>
            <a:pPr algn="l" marL="367027" indent="-183514" lvl="1">
              <a:lnSpc>
                <a:spcPts val="2379"/>
              </a:lnSpc>
              <a:buFont typeface="Arial"/>
              <a:buChar char="•"/>
            </a:pPr>
            <a:r>
              <a:rPr lang="en-US" sz="16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1 - Sᵢ implies that jurors less susceptible to social influence (Sᵢ) gain additional payoff for asserting.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849942" y="4309758"/>
            <a:ext cx="6923708" cy="590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Payoff depends on the social reward (λ) for being susceptible (Sᵢ).</a:t>
            </a:r>
          </a:p>
          <a:p>
            <a:pPr algn="l" marL="367031" indent="-183515" lvl="1">
              <a:lnSpc>
                <a:spcPts val="2380"/>
              </a:lnSpc>
              <a:spcBef>
                <a:spcPct val="0"/>
              </a:spcBef>
              <a:buFont typeface="Arial"/>
              <a:buChar char="•"/>
            </a:pPr>
            <a:r>
              <a:rPr lang="en-US" sz="1700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Effort cost (Ɣ Eᵢ) is subtracted.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349006" y="5692770"/>
            <a:ext cx="6654701" cy="5878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67031" indent="-183515" lvl="1">
              <a:lnSpc>
                <a:spcPts val="2380"/>
              </a:lnSpc>
              <a:buFont typeface="Arial"/>
              <a:buChar char="•"/>
            </a:pPr>
            <a:r>
              <a:rPr lang="en-US" sz="17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Only the effort cost is subtracted, as silence minimizes participation.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-6032541">
            <a:off x="10055672" y="1317165"/>
            <a:ext cx="586668" cy="1840526"/>
          </a:xfrm>
          <a:custGeom>
            <a:avLst/>
            <a:gdLst/>
            <a:ahLst/>
            <a:cxnLst/>
            <a:rect r="r" b="b" t="t" l="l"/>
            <a:pathLst>
              <a:path h="1840526" w="586668">
                <a:moveTo>
                  <a:pt x="0" y="0"/>
                </a:moveTo>
                <a:lnTo>
                  <a:pt x="586667" y="0"/>
                </a:lnTo>
                <a:lnTo>
                  <a:pt x="586667" y="1840526"/>
                </a:lnTo>
                <a:lnTo>
                  <a:pt x="0" y="18405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81471">
            <a:off x="10066348" y="3181486"/>
            <a:ext cx="2133444" cy="730937"/>
          </a:xfrm>
          <a:custGeom>
            <a:avLst/>
            <a:gdLst/>
            <a:ahLst/>
            <a:cxnLst/>
            <a:rect r="r" b="b" t="t" l="l"/>
            <a:pathLst>
              <a:path h="730937" w="2133444">
                <a:moveTo>
                  <a:pt x="0" y="0"/>
                </a:moveTo>
                <a:lnTo>
                  <a:pt x="2133444" y="0"/>
                </a:lnTo>
                <a:lnTo>
                  <a:pt x="2133444" y="730937"/>
                </a:lnTo>
                <a:lnTo>
                  <a:pt x="0" y="73093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3356188">
            <a:off x="8895902" y="4487754"/>
            <a:ext cx="2415931" cy="272341"/>
          </a:xfrm>
          <a:custGeom>
            <a:avLst/>
            <a:gdLst/>
            <a:ahLst/>
            <a:cxnLst/>
            <a:rect r="r" b="b" t="t" l="l"/>
            <a:pathLst>
              <a:path h="272341" w="2415931">
                <a:moveTo>
                  <a:pt x="0" y="0"/>
                </a:moveTo>
                <a:lnTo>
                  <a:pt x="2415930" y="0"/>
                </a:lnTo>
                <a:lnTo>
                  <a:pt x="2415930" y="272341"/>
                </a:lnTo>
                <a:lnTo>
                  <a:pt x="0" y="27234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6883806" y="6608289"/>
            <a:ext cx="4520388" cy="6985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Equilibrium Analysis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06349" y="7396809"/>
            <a:ext cx="6440872" cy="6305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19"/>
              </a:lnSpc>
            </a:pPr>
            <a:r>
              <a:rPr lang="en-US" sz="17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Nash Equilibrium</a:t>
            </a:r>
            <a:r>
              <a:rPr lang="en-US" sz="17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A stable state where no juror can unilaterally switch strategies to improve their payoff.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120669" y="8418024"/>
            <a:ext cx="7160981" cy="1383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Other game theory strategies that assume coordination or external influence don’t align with the independent, self-interested, and interdependent nature of the jurors’ decision-making.</a:t>
            </a:r>
          </a:p>
          <a:p>
            <a:pPr algn="l" marL="345438" indent="-172719" lvl="1">
              <a:lnSpc>
                <a:spcPts val="2239"/>
              </a:lnSpc>
              <a:buFont typeface="Arial"/>
              <a:buChar char="•"/>
            </a:pPr>
            <a:r>
              <a:rPr lang="en-US" sz="15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Nash Equilibrium uniquely models the strategic interactions in a deliberative setting.</a:t>
            </a:r>
          </a:p>
        </p:txBody>
      </p:sp>
      <p:sp>
        <p:nvSpPr>
          <p:cNvPr name="Freeform 15" id="15"/>
          <p:cNvSpPr/>
          <p:nvPr/>
        </p:nvSpPr>
        <p:spPr>
          <a:xfrm flipH="true" flipV="false" rot="-8886895">
            <a:off x="7207703" y="8476394"/>
            <a:ext cx="1884621" cy="645688"/>
          </a:xfrm>
          <a:custGeom>
            <a:avLst/>
            <a:gdLst/>
            <a:ahLst/>
            <a:cxnLst/>
            <a:rect r="r" b="b" t="t" l="l"/>
            <a:pathLst>
              <a:path h="645688" w="1884621">
                <a:moveTo>
                  <a:pt x="1884621" y="0"/>
                </a:moveTo>
                <a:lnTo>
                  <a:pt x="0" y="0"/>
                </a:lnTo>
                <a:lnTo>
                  <a:pt x="0" y="645688"/>
                </a:lnTo>
                <a:lnTo>
                  <a:pt x="1884621" y="645688"/>
                </a:lnTo>
                <a:lnTo>
                  <a:pt x="1884621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6" id="16"/>
          <p:cNvSpPr/>
          <p:nvPr/>
        </p:nvSpPr>
        <p:spPr>
          <a:xfrm>
            <a:off x="6841425" y="1028700"/>
            <a:ext cx="452038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6086478" y="7306789"/>
            <a:ext cx="6075795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843534" y="2078578"/>
            <a:ext cx="11301259" cy="3672909"/>
          </a:xfrm>
          <a:custGeom>
            <a:avLst/>
            <a:gdLst/>
            <a:ahLst/>
            <a:cxnLst/>
            <a:rect r="r" b="b" t="t" l="l"/>
            <a:pathLst>
              <a:path h="3672909" w="11301259">
                <a:moveTo>
                  <a:pt x="0" y="0"/>
                </a:moveTo>
                <a:lnTo>
                  <a:pt x="11301259" y="0"/>
                </a:lnTo>
                <a:lnTo>
                  <a:pt x="11301259" y="3672909"/>
                </a:lnTo>
                <a:lnTo>
                  <a:pt x="0" y="3672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38933" y="727075"/>
            <a:ext cx="13410134" cy="684753"/>
            <a:chOff x="0" y="0"/>
            <a:chExt cx="17880179" cy="913004"/>
          </a:xfrm>
        </p:grpSpPr>
        <p:sp>
          <p:nvSpPr>
            <p:cNvPr name="TextBox 5" id="5"/>
            <p:cNvSpPr txBox="true"/>
            <p:nvPr/>
          </p:nvSpPr>
          <p:spPr>
            <a:xfrm rot="0">
              <a:off x="4806884" y="-85725"/>
              <a:ext cx="8266412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Interaction Equilibrium (IE)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900304"/>
              <a:ext cx="17880179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9617369" y="6418237"/>
            <a:ext cx="8527423" cy="3005917"/>
          </a:xfrm>
          <a:custGeom>
            <a:avLst/>
            <a:gdLst/>
            <a:ahLst/>
            <a:cxnLst/>
            <a:rect r="r" b="b" t="t" l="l"/>
            <a:pathLst>
              <a:path h="3005917" w="8527423">
                <a:moveTo>
                  <a:pt x="0" y="0"/>
                </a:moveTo>
                <a:lnTo>
                  <a:pt x="8527424" y="0"/>
                </a:lnTo>
                <a:lnTo>
                  <a:pt x="8527424" y="3005917"/>
                </a:lnTo>
                <a:lnTo>
                  <a:pt x="0" y="300591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030953"/>
            <a:ext cx="551588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This novel concept extends the Nash Equilibrium to account for influence networks, where jurors’ decisions are interdependent.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8700" y="3132766"/>
            <a:ext cx="5515882" cy="1259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Definition: An Interaction Equilibrium (IE) is a state where no juror can unilaterally change their strategy to improve their payoff, </a:t>
            </a:r>
            <a:r>
              <a:rPr lang="en-US" sz="1800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given the influence of other jurors</a:t>
            </a: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28700" y="4544371"/>
            <a:ext cx="5515882" cy="944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This accounts for the </a:t>
            </a:r>
            <a:r>
              <a:rPr lang="en-US" sz="1800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network of influence</a:t>
            </a: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where each </a:t>
            </a: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juror’s decision affects and is affected by others.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28700" y="6370612"/>
            <a:ext cx="8115300" cy="3145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Key Features of Interaction Equilibrium:</a:t>
            </a:r>
          </a:p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IE accounts for dynamic updates in payoffs due to changing strategies of connected jurors. This better reflects the real-time, evolving nature of juror deliberations.</a:t>
            </a:r>
          </a:p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IE</a:t>
            </a: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can capture </a:t>
            </a:r>
            <a:r>
              <a:rPr lang="en-US" b="true" sz="1800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social amplification</a:t>
            </a: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where the decision of a strongly influential juror propagates through the network, causing cascading shifts in strategies.</a:t>
            </a:r>
          </a:p>
          <a:p>
            <a:pPr algn="l" marL="388622" indent="-194311" lvl="1">
              <a:lnSpc>
                <a:spcPts val="2520"/>
              </a:lnSpc>
              <a:buAutoNum type="arabicPeriod" startAt="1"/>
            </a:pPr>
            <a:r>
              <a:rPr lang="en-US" sz="1800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IE finds equilibrium not just as a static point but as a dynamic state that incorporates how jurors iteratively respond to their network influences, leading to a more realistic and nuanced understanding of group behavior.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-2069451">
            <a:off x="13518171" y="3757708"/>
            <a:ext cx="725820" cy="2277081"/>
          </a:xfrm>
          <a:custGeom>
            <a:avLst/>
            <a:gdLst/>
            <a:ahLst/>
            <a:cxnLst/>
            <a:rect r="r" b="b" t="t" l="l"/>
            <a:pathLst>
              <a:path h="2277081" w="725820">
                <a:moveTo>
                  <a:pt x="0" y="0"/>
                </a:moveTo>
                <a:lnTo>
                  <a:pt x="725820" y="0"/>
                </a:lnTo>
                <a:lnTo>
                  <a:pt x="725820" y="2277081"/>
                </a:lnTo>
                <a:lnTo>
                  <a:pt x="0" y="22770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948535"/>
            <a:ext cx="16230600" cy="790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40"/>
              </a:lnSpc>
              <a:spcBef>
                <a:spcPct val="0"/>
              </a:spcBef>
            </a:pPr>
            <a:r>
              <a:rPr lang="en-US" sz="52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Juror Interaction Modeling Algorithm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28700" y="3474841"/>
            <a:ext cx="320651" cy="320651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18181"/>
            </a:solidFill>
          </p:spPr>
        </p:sp>
      </p:grpSp>
      <p:sp>
        <p:nvSpPr>
          <p:cNvPr name="AutoShape 6" id="6"/>
          <p:cNvSpPr/>
          <p:nvPr/>
        </p:nvSpPr>
        <p:spPr>
          <a:xfrm>
            <a:off x="1349351" y="3644597"/>
            <a:ext cx="15909949" cy="0"/>
          </a:xfrm>
          <a:prstGeom prst="line">
            <a:avLst/>
          </a:prstGeom>
          <a:ln cap="rnd" w="19050">
            <a:solidFill>
              <a:srgbClr val="81818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5435222" y="3474841"/>
            <a:ext cx="320651" cy="320651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1818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681418" y="3474841"/>
            <a:ext cx="320651" cy="320651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18181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3927614" y="3474841"/>
            <a:ext cx="320651" cy="320651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818181"/>
            </a:solid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1189026" y="4069199"/>
            <a:ext cx="3331686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Initialization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95547" y="4069199"/>
            <a:ext cx="3331686" cy="8443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Best Response Calculation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595547" y="5260837"/>
            <a:ext cx="3331686" cy="220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7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For each juror, calculate the payoff for each possible strategy</a:t>
            </a:r>
          </a:p>
          <a:p>
            <a:pPr algn="l">
              <a:lnSpc>
                <a:spcPts val="2910"/>
              </a:lnSpc>
            </a:pPr>
            <a:r>
              <a:rPr lang="en-US" sz="207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considering the current strategies of influencing jurors.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841743" y="4069199"/>
            <a:ext cx="3171360" cy="41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Strategy Update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87536" y="5260837"/>
            <a:ext cx="3331686" cy="109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Assign an initial strategy to each juror, typically Conform.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4087829" y="4052667"/>
            <a:ext cx="3331686" cy="4199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8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Convergence Check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4087829" y="5260837"/>
            <a:ext cx="3331686" cy="14426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10"/>
              </a:lnSpc>
            </a:pPr>
            <a:r>
              <a:rPr lang="en-US" sz="207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Repeat the best response calculation and strategy update </a:t>
            </a:r>
            <a:r>
              <a:rPr lang="en-US" sz="207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until no juror</a:t>
            </a:r>
          </a:p>
          <a:p>
            <a:pPr algn="l" marL="0" indent="0" lvl="0">
              <a:lnSpc>
                <a:spcPts val="2910"/>
              </a:lnSpc>
              <a:spcBef>
                <a:spcPct val="0"/>
              </a:spcBef>
            </a:pPr>
            <a:r>
              <a:rPr lang="en-US" sz="207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changes their strategy</a:t>
            </a:r>
            <a:r>
              <a:rPr lang="en-US" sz="207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.</a:t>
            </a:r>
          </a:p>
        </p:txBody>
      </p:sp>
      <p:sp>
        <p:nvSpPr>
          <p:cNvPr name="AutoShape 20" id="20"/>
          <p:cNvSpPr/>
          <p:nvPr/>
        </p:nvSpPr>
        <p:spPr>
          <a:xfrm>
            <a:off x="2438933" y="2035706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1" id="21"/>
          <p:cNvSpPr txBox="true"/>
          <p:nvPr/>
        </p:nvSpPr>
        <p:spPr>
          <a:xfrm rot="0">
            <a:off x="10003558" y="5260837"/>
            <a:ext cx="3331686" cy="10982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10"/>
              </a:lnSpc>
              <a:spcBef>
                <a:spcPct val="0"/>
              </a:spcBef>
            </a:pPr>
            <a:r>
              <a:rPr lang="en-US" sz="207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Update the juror’s strategy to the one that maximizes their payoff.</a:t>
            </a:r>
          </a:p>
        </p:txBody>
      </p:sp>
    </p:spTree>
  </p:cSld>
  <p:clrMapOvr>
    <a:masterClrMapping/>
  </p:clrMapOvr>
  <p:transition spd="slow">
    <p:push dir="l"/>
  </p:transition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937424" y="339725"/>
            <a:ext cx="6413153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How to implement in real life?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577480"/>
            <a:ext cx="14820367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Measuring Belief Strength, Social Susceptibility, and Effort Aversion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552523"/>
            <a:ext cx="14820367" cy="6035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Belief Strength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Responses are averaged to obtain Bᵢ for each juror.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Psychometric Scales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Standardized questionnaires to assess the intensity of jurors’ beliefs. Ex: Jurors rate statements like “I am confident in my verdict” on a 1 (Strongly Disagree) to 5 (Strongly Agree) Likert scale.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Behavioral Indicators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Measure behaviors like speaking frequency and argument persistence to assess strong convictions.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Confidence Ratings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Jurors rate their post-deliberation verdict confidence from 0% to 100%.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Social Susceptibility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Scores are aggregated to determine Sᵢ for each juror.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Social Influence Scales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Assess conformity using validated tools like the Social Influence Questionnaire, with statements like “I often change my opinion to match others’ opinions.”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Conformity Tasks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Compare jurors' decisions made in isolation versus in groups to assess influence of group dynamics.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Peer Assessment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Jurors rate peers' influence on their final decisions post-deliberation.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Effort Aversion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Average responses provide Eᵢ for each juror.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Self-Report Questionnaires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Measure jurors' attitudes toward effortful tasks using Likert-scale items like “I prefer tasks that require minimal effort.”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Behavioral Observations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Track jurors' participation by measuring speaking time and discussion-driving initiatives.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Task Performance Metrics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Observe task preferences by offering jurors roles of varying effort, like note-taker or facilitator.</a:t>
            </a:r>
          </a:p>
        </p:txBody>
      </p:sp>
      <p:sp>
        <p:nvSpPr>
          <p:cNvPr name="AutoShape 6" id="6"/>
          <p:cNvSpPr/>
          <p:nvPr/>
        </p:nvSpPr>
        <p:spPr>
          <a:xfrm>
            <a:off x="2438933" y="1019175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cover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584494" y="823978"/>
            <a:ext cx="16461585" cy="0"/>
          </a:xfrm>
          <a:prstGeom prst="line">
            <a:avLst/>
          </a:prstGeom>
          <a:ln cap="flat" w="95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-5282160">
            <a:off x="16937214" y="514479"/>
            <a:ext cx="360144" cy="618998"/>
          </a:xfrm>
          <a:custGeom>
            <a:avLst/>
            <a:gdLst/>
            <a:ahLst/>
            <a:cxnLst/>
            <a:rect r="r" b="b" t="t" l="l"/>
            <a:pathLst>
              <a:path h="618998" w="360144">
                <a:moveTo>
                  <a:pt x="0" y="0"/>
                </a:moveTo>
                <a:lnTo>
                  <a:pt x="360144" y="0"/>
                </a:lnTo>
                <a:lnTo>
                  <a:pt x="360144" y="618998"/>
                </a:lnTo>
                <a:lnTo>
                  <a:pt x="0" y="61899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88912" y="4163087"/>
            <a:ext cx="5704394" cy="3537644"/>
            <a:chOff x="0" y="0"/>
            <a:chExt cx="5797666" cy="359548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5797666" cy="3595487"/>
            </a:xfrm>
            <a:custGeom>
              <a:avLst/>
              <a:gdLst/>
              <a:ahLst/>
              <a:cxnLst/>
              <a:rect r="r" b="b" t="t" l="l"/>
              <a:pathLst>
                <a:path h="3595487" w="5797666">
                  <a:moveTo>
                    <a:pt x="5637646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3435467"/>
                  </a:lnTo>
                  <a:lnTo>
                    <a:pt x="160020" y="3595487"/>
                  </a:lnTo>
                  <a:lnTo>
                    <a:pt x="5637646" y="3595487"/>
                  </a:lnTo>
                  <a:lnTo>
                    <a:pt x="5797666" y="3435467"/>
                  </a:lnTo>
                  <a:lnTo>
                    <a:pt x="5797666" y="160020"/>
                  </a:lnTo>
                  <a:lnTo>
                    <a:pt x="5637646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63500" y="34925"/>
              <a:ext cx="5670666" cy="349706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2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8547551" y="5396597"/>
            <a:ext cx="5812885" cy="4223767"/>
            <a:chOff x="0" y="0"/>
            <a:chExt cx="4890593" cy="35536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890593" cy="3553610"/>
            </a:xfrm>
            <a:custGeom>
              <a:avLst/>
              <a:gdLst/>
              <a:ahLst/>
              <a:cxnLst/>
              <a:rect r="r" b="b" t="t" l="l"/>
              <a:pathLst>
                <a:path h="3553610" w="4890593">
                  <a:moveTo>
                    <a:pt x="4730574" y="0"/>
                  </a:moveTo>
                  <a:lnTo>
                    <a:pt x="160020" y="0"/>
                  </a:lnTo>
                  <a:lnTo>
                    <a:pt x="0" y="160020"/>
                  </a:lnTo>
                  <a:lnTo>
                    <a:pt x="0" y="3393591"/>
                  </a:lnTo>
                  <a:lnTo>
                    <a:pt x="160020" y="3553610"/>
                  </a:lnTo>
                  <a:lnTo>
                    <a:pt x="4730574" y="3553610"/>
                  </a:lnTo>
                  <a:lnTo>
                    <a:pt x="4890593" y="3393591"/>
                  </a:lnTo>
                  <a:lnTo>
                    <a:pt x="4890593" y="160020"/>
                  </a:lnTo>
                  <a:lnTo>
                    <a:pt x="4730574" y="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FF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63500" y="34925"/>
              <a:ext cx="4763593" cy="34551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462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1288912" y="1554801"/>
            <a:ext cx="9042939" cy="139442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5520"/>
              </a:lnSpc>
              <a:spcBef>
                <a:spcPct val="0"/>
              </a:spcBef>
            </a:pPr>
            <a:r>
              <a:rPr lang="en-US" sz="4437" spc="261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CURRENT LANDSCAPE OF JURY SELECTION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38210" y="4968458"/>
            <a:ext cx="4906033" cy="21479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21303" indent="-210651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Fair jury trials are fundamental, yet deliberation process compromised by social </a:t>
            </a:r>
            <a:r>
              <a:rPr lang="en-US" sz="195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dynamics. </a:t>
            </a:r>
          </a:p>
          <a:p>
            <a:pPr algn="l" marL="421303" indent="-210651" lvl="1">
              <a:lnSpc>
                <a:spcPts val="2888"/>
              </a:lnSpc>
              <a:buFont typeface="Arial"/>
              <a:buChar char="•"/>
            </a:pPr>
            <a:r>
              <a:rPr lang="en-US" sz="195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Research found that one or two jurors influence outcomes (Devine et al., 2001).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52133" y="4404317"/>
            <a:ext cx="3758249" cy="3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 spc="207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BACKGROUND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9011972" y="6383247"/>
            <a:ext cx="4884043" cy="3237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419415" indent="-209707" lvl="1">
              <a:lnSpc>
                <a:spcPts val="2875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During Selection:</a:t>
            </a:r>
          </a:p>
          <a:p>
            <a:pPr algn="l" marL="838829" indent="-279610" lvl="2">
              <a:lnSpc>
                <a:spcPts val="2875"/>
              </a:lnSpc>
              <a:buFont typeface="Arial"/>
              <a:buChar char="⚬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Demographic Under-representation</a:t>
            </a:r>
          </a:p>
          <a:p>
            <a:pPr algn="l" marL="838829" indent="-279610" lvl="2">
              <a:lnSpc>
                <a:spcPts val="2875"/>
              </a:lnSpc>
              <a:buFont typeface="Arial"/>
              <a:buChar char="⚬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Systemic Biases in Source Lists</a:t>
            </a:r>
          </a:p>
          <a:p>
            <a:pPr algn="l" marL="838829" indent="-279610" lvl="2">
              <a:lnSpc>
                <a:spcPts val="2875"/>
              </a:lnSpc>
              <a:buFont typeface="Arial"/>
              <a:buChar char="⚬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Sampling Inequities</a:t>
            </a:r>
          </a:p>
          <a:p>
            <a:pPr algn="l" marL="419415" indent="-209707" lvl="1">
              <a:lnSpc>
                <a:spcPts val="2875"/>
              </a:lnSpc>
              <a:buFont typeface="Arial"/>
              <a:buChar char="•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During Deliberation</a:t>
            </a:r>
          </a:p>
          <a:p>
            <a:pPr algn="l" marL="838829" indent="-279610" lvl="2">
              <a:lnSpc>
                <a:spcPts val="2875"/>
              </a:lnSpc>
              <a:buFont typeface="Arial"/>
              <a:buChar char="⚬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Influence of Biases</a:t>
            </a:r>
          </a:p>
          <a:p>
            <a:pPr algn="l" marL="838829" indent="-279610" lvl="2">
              <a:lnSpc>
                <a:spcPts val="2875"/>
              </a:lnSpc>
              <a:buFont typeface="Arial"/>
              <a:buChar char="⚬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Communication Barriers</a:t>
            </a:r>
          </a:p>
          <a:p>
            <a:pPr algn="l" marL="838829" indent="-279610" lvl="2">
              <a:lnSpc>
                <a:spcPts val="2875"/>
              </a:lnSpc>
              <a:buFont typeface="Arial"/>
              <a:buChar char="⚬"/>
            </a:pPr>
            <a:r>
              <a:rPr lang="en-US" sz="194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Dynamic Power Imbalances</a:t>
            </a:r>
          </a:p>
          <a:p>
            <a:pPr algn="l">
              <a:lnSpc>
                <a:spcPts val="2875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9317475" y="5763411"/>
            <a:ext cx="4105199" cy="3998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2"/>
              </a:lnSpc>
            </a:pPr>
            <a:r>
              <a:rPr lang="en-US" sz="2259" spc="207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PROBLEMS</a:t>
            </a:r>
          </a:p>
        </p:txBody>
      </p:sp>
      <p:sp>
        <p:nvSpPr>
          <p:cNvPr name="Freeform 16" id="16"/>
          <p:cNvSpPr/>
          <p:nvPr/>
        </p:nvSpPr>
        <p:spPr>
          <a:xfrm flipH="false" flipV="false" rot="0">
            <a:off x="11196599" y="194548"/>
            <a:ext cx="5003623" cy="4609588"/>
          </a:xfrm>
          <a:custGeom>
            <a:avLst/>
            <a:gdLst/>
            <a:ahLst/>
            <a:cxnLst/>
            <a:rect r="r" b="b" t="t" l="l"/>
            <a:pathLst>
              <a:path h="4609588" w="5003623">
                <a:moveTo>
                  <a:pt x="0" y="0"/>
                </a:moveTo>
                <a:lnTo>
                  <a:pt x="5003624" y="0"/>
                </a:lnTo>
                <a:lnTo>
                  <a:pt x="5003624" y="4609588"/>
                </a:lnTo>
                <a:lnTo>
                  <a:pt x="0" y="460958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05278" y="339725"/>
            <a:ext cx="467744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How to implement IRL?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2438933" y="2088819"/>
            <a:ext cx="8501248" cy="4035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19"/>
              </a:lnSpc>
            </a:pPr>
            <a:r>
              <a:rPr lang="en-US" sz="22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Determining γ, δ, and λ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438933" y="2906198"/>
            <a:ext cx="13410134" cy="53165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γ (</a:t>
            </a: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Effort Cost Factor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): Average responses help quantify γ.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Researchers estimate γ by surveying jurors on their perceived effort costs: “On a scale from 1 to 10, how much effort do you associate with actively asserting your opinion?”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δ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(</a:t>
            </a: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Social Cost of Assertiveness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): Responses are used to quantify δ.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Peer Feedback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Gather jurors' feedback on the social cost of assertive behaviors post-deliberation.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Self-Assessment Surveys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Jurors evaluate social costs of assertiveness with items like “I felt socially isolated when assertive.”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Behavioral Indicators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Count conflicts or negative reactions to measure social tension from assertive behavior.</a:t>
            </a:r>
          </a:p>
          <a:p>
            <a:pPr algn="l">
              <a:lnSpc>
                <a:spcPts val="2799"/>
              </a:lnSpc>
            </a:pP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λ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(</a:t>
            </a: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Social Reward for Conformity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): Average scores determine λ.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Perceived Social Approval Surveys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Evaluate jurors' perceptions of social rewards with items like “I feel valued when I agree with the majority.”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Observation of Social Dynamics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Track positive feedback, like compliments, received by jurors who conform.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Behavioral Experiments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Test responses by offering incentives for jurors aligning with group decisions.</a:t>
            </a:r>
          </a:p>
        </p:txBody>
      </p:sp>
      <p:sp>
        <p:nvSpPr>
          <p:cNvPr name="AutoShape 6" id="6"/>
          <p:cNvSpPr/>
          <p:nvPr/>
        </p:nvSpPr>
        <p:spPr>
          <a:xfrm>
            <a:off x="2438933" y="1019175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9144000" cy="10287000"/>
            <a:chOff x="0" y="0"/>
            <a:chExt cx="12192000" cy="13716000"/>
          </a:xfrm>
        </p:grpSpPr>
        <p:pic>
          <p:nvPicPr>
            <p:cNvPr name="Picture 4" id="4"/>
            <p:cNvPicPr>
              <a:picLocks noChangeAspect="true"/>
            </p:cNvPicPr>
            <p:nvPr/>
          </p:nvPicPr>
          <p:blipFill>
            <a:blip r:embed="rId3"/>
            <a:srcRect l="5555" t="0" r="5555" b="0"/>
            <a:stretch>
              <a:fillRect/>
            </a:stretch>
          </p:blipFill>
          <p:spPr>
            <a:xfrm flipH="false" flipV="false">
              <a:off x="0" y="0"/>
              <a:ext cx="12192000" cy="13716000"/>
            </a:xfrm>
            <a:prstGeom prst="rect">
              <a:avLst/>
            </a:prstGeom>
          </p:spPr>
        </p:pic>
      </p:grpSp>
      <p:sp>
        <p:nvSpPr>
          <p:cNvPr name="TextBox 5" id="5"/>
          <p:cNvSpPr txBox="true"/>
          <p:nvPr/>
        </p:nvSpPr>
        <p:spPr>
          <a:xfrm rot="0">
            <a:off x="9399181" y="1562431"/>
            <a:ext cx="8403176" cy="81238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25963" indent="-312982" lvl="1">
              <a:lnSpc>
                <a:spcPts val="434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HLSMTA (and others like it) involve jury simulations.</a:t>
            </a:r>
          </a:p>
          <a:p>
            <a:pPr algn="l" marL="1251926" indent="-417309" lvl="2">
              <a:lnSpc>
                <a:spcPts val="4348"/>
              </a:lnSpc>
              <a:buFont typeface="Arial"/>
              <a:buChar char="⚬"/>
            </a:pPr>
            <a:r>
              <a:rPr lang="en-US" sz="28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  <a:hlinkClick r:id="rId4" tooltip="https://orgs.law.harvard.edu/mocktrial/files/2020/08/HLSMT-Tryout.pdf"/>
              </a:rPr>
              <a:t>People v. Canning</a:t>
            </a:r>
          </a:p>
          <a:p>
            <a:pPr algn="l" marL="1877890" indent="-469472" lvl="3">
              <a:lnSpc>
                <a:spcPts val="4348"/>
              </a:lnSpc>
              <a:buFont typeface="Arial"/>
              <a:buChar char="￭"/>
            </a:pP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Mr. Canning, who is accused of </a:t>
            </a:r>
            <a:r>
              <a:rPr lang="en-US" b="true" sz="28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murdering</a:t>
            </a: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Ms. Florrick in a theater restroom at Harvard.</a:t>
            </a:r>
          </a:p>
          <a:p>
            <a:pPr algn="l" marL="1877890" indent="-469472" lvl="3">
              <a:lnSpc>
                <a:spcPts val="4348"/>
              </a:lnSpc>
              <a:buFont typeface="Arial"/>
              <a:buChar char="￭"/>
            </a:pP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Case materials include witness statements, evidence exhibits, and detailed fact patterns.</a:t>
            </a:r>
          </a:p>
          <a:p>
            <a:pPr algn="l" marL="1877890" indent="-469472" lvl="3">
              <a:lnSpc>
                <a:spcPts val="4348"/>
              </a:lnSpc>
              <a:buFont typeface="Arial"/>
              <a:buChar char="￭"/>
            </a:pP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Before a simulated jury: conduct witness examinations, deliver closing and opening arguments, etc.</a:t>
            </a:r>
          </a:p>
          <a:p>
            <a:pPr algn="l" marL="625963" indent="-312982" lvl="1">
              <a:lnSpc>
                <a:spcPts val="4348"/>
              </a:lnSpc>
              <a:buFont typeface="Arial"/>
              <a:buChar char="•"/>
            </a:pP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Others: </a:t>
            </a:r>
            <a:r>
              <a:rPr lang="en-US" sz="28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  <a:hlinkClick r:id="rId5" tooltip="https://www.isba.org/teachers/mocktrial/pastcases"/>
              </a:rPr>
              <a:t>Illinois State Bar Association Mock Trials</a:t>
            </a: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28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  <a:hlinkClick r:id="rId6" tooltip="https://miciviced.org/programs/mock-trial/sample-cases/"/>
              </a:rPr>
              <a:t>Maine Bar Association</a:t>
            </a: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28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  <a:hlinkClick r:id="rId7" tooltip="https://nysba.org/app/uploads/2021/12/2022-Mock-Trial-Case_Final-Version_2021.12.02.pdf"/>
              </a:rPr>
              <a:t>New York State Bar Association</a:t>
            </a:r>
            <a:r>
              <a:rPr lang="en-US" sz="28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, </a:t>
            </a:r>
            <a:r>
              <a:rPr lang="en-US" sz="28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  <a:hlinkClick r:id="rId8" tooltip="https://www.americanbar.org/groups/public_education/publications/mock_trials/"/>
              </a:rPr>
              <a:t>American Bar Association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834724" y="214464"/>
            <a:ext cx="5532090" cy="1238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Mock Trial</a:t>
            </a:r>
          </a:p>
        </p:txBody>
      </p:sp>
      <p:sp>
        <p:nvSpPr>
          <p:cNvPr name="AutoShape 7" id="7"/>
          <p:cNvSpPr/>
          <p:nvPr/>
        </p:nvSpPr>
        <p:spPr>
          <a:xfrm>
            <a:off x="10375825" y="1414614"/>
            <a:ext cx="6449886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05278" y="339725"/>
            <a:ext cx="4677445" cy="688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How to implement IRL?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853140"/>
            <a:ext cx="5589369" cy="35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Calculating Influence Coefficients (I_{jk})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456498"/>
            <a:ext cx="8501248" cy="7054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I_{jk} quantifies the influence juror j has on juror k. </a:t>
            </a:r>
            <a:r>
              <a:rPr lang="en-US" sz="1999" u="sng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Measurement methods: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Peer Nomination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Have jurors nominate peers who they believe influence their opinions.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Example: Each juror lists others who impact their verdict, and the number of nominations signifies influence strength.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Behavioral Observations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Observe interactions to identify influential jurors based on leadership behaviors or frequency of successful persuasion.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Example: Tracking which jurors’ suggestions are adopted more often by others.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Statistical Modeling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Use regression or other statistical techniques to model influence based on interaction data.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Example: Analyzing how changes in one juror’s strategy correlate with changes in another’s.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Social Network Analysis (SNA)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: Map and analyze the relationships and interactions among jurors to determine influence strengths.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 Tools: Surveys where jurors indicate who influences their decisions, or analyzing communication patterns during deliberations.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1938685" y="1853140"/>
            <a:ext cx="5589369" cy="354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Example in research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938685" y="2456498"/>
            <a:ext cx="5320615" cy="5997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</a:t>
            </a: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tep 1: Data Collection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After deliberations, jurors complete a survey indicating to what extent each peer influenced their decision on a scale from 0 (no influence) to 1 (complete influence).</a:t>
            </a: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Step 2: Matrix Formation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Create an influence matrix I where each entry I_{jk} represents the influence juror j has on juror k.</a:t>
            </a: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Step 3: Normalization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Ensure that for each juror k, the sum of I_{jk} across all j does not exceed 1, representing the total influence on k.</a:t>
            </a:r>
          </a:p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Step 4: Verification</a:t>
            </a:r>
          </a:p>
          <a:p>
            <a:pPr algn="l">
              <a:lnSpc>
                <a:spcPts val="2799"/>
              </a:lnSpc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Validate the influence coefficients by cross-referencing with observed behaviors or additional qualitative data.</a:t>
            </a:r>
          </a:p>
        </p:txBody>
      </p:sp>
      <p:sp>
        <p:nvSpPr>
          <p:cNvPr name="Freeform 8" id="8"/>
          <p:cNvSpPr/>
          <p:nvPr/>
        </p:nvSpPr>
        <p:spPr>
          <a:xfrm flipH="true" flipV="true" rot="5400000">
            <a:off x="10003903" y="1497378"/>
            <a:ext cx="865360" cy="2714854"/>
          </a:xfrm>
          <a:custGeom>
            <a:avLst/>
            <a:gdLst/>
            <a:ahLst/>
            <a:cxnLst/>
            <a:rect r="r" b="b" t="t" l="l"/>
            <a:pathLst>
              <a:path h="2714854" w="865360">
                <a:moveTo>
                  <a:pt x="865359" y="2714854"/>
                </a:moveTo>
                <a:lnTo>
                  <a:pt x="0" y="2714854"/>
                </a:lnTo>
                <a:lnTo>
                  <a:pt x="0" y="0"/>
                </a:lnTo>
                <a:lnTo>
                  <a:pt x="865359" y="0"/>
                </a:lnTo>
                <a:lnTo>
                  <a:pt x="865359" y="2714854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2438933" y="1038225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28700" y="1430000"/>
            <a:ext cx="16230600" cy="656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9"/>
              </a:lnSpc>
            </a:pPr>
            <a:r>
              <a:rPr lang="en-US" sz="1899" b="true">
                <a:solidFill>
                  <a:srgbClr val="FFFFFF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Research Objective: </a:t>
            </a:r>
            <a:r>
              <a:rPr lang="en-US" sz="1899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Investigate how individual juror characteristics and interpersonal influences affect the formation of verdicts in jury deliberations.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2254029"/>
            <a:ext cx="16230600" cy="7769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99"/>
              </a:lnSpc>
            </a:pPr>
            <a:r>
              <a:rPr lang="en-US" sz="1999" b="true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Study Design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Participants:</a:t>
            </a: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Assemble a mock jury consisting of 12 or 6 participants.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Pre-Deliberation Assessments: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Administer questionnaires to assess Belief Strength, Social Susceptibility, and Effort Aversion for each juror.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Examples: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Belief Strength: “I am confident in my initial verdict opinion.”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Social Susceptibility: “I tend to follow others’ opinions in group settings.”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Effort Aversion: “I prefer to minimize my participation in discussions.”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Deliberation Sessions: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Conduct structured deliberations where jurors discuss a hypothetical case.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Data Collection: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Record interactions to observe participation levels and influence patterns.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Use video recordings for behavioral analysis.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Post-Deliberation Surveys: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Gather jurors’ perceptions of effort costs, social costs of assertiveness, and social rewards for conformity.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 Items: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Effort Cost (\gamma): “Actively arguing my viewpoint required a lot of effort.”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Social Cost (\delta): “Being assertive made me feel socially isolated.”</a:t>
            </a:r>
          </a:p>
          <a:p>
            <a:pPr algn="l" marL="1727196" indent="-345439" lvl="4">
              <a:lnSpc>
                <a:spcPts val="2799"/>
              </a:lnSpc>
              <a:buFont typeface="Arial"/>
              <a:buChar char="•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Social Reward (\lambda): “Conforming to the group’s decision made me feel accepted.”</a:t>
            </a:r>
          </a:p>
          <a:p>
            <a:pPr algn="l" marL="431799" indent="-215899" lvl="1">
              <a:lnSpc>
                <a:spcPts val="2799"/>
              </a:lnSpc>
              <a:buFont typeface="Arial"/>
              <a:buChar char="•"/>
            </a:pPr>
            <a:r>
              <a:rPr lang="en-US" b="true" sz="1999">
                <a:solidFill>
                  <a:srgbClr val="FFFFFF"/>
                </a:solidFill>
                <a:latin typeface="Exo 2 Bold"/>
                <a:ea typeface="Exo 2 Bold"/>
                <a:cs typeface="Exo 2 Bold"/>
                <a:sym typeface="Exo 2 Bold"/>
              </a:rPr>
              <a:t>Influence Network Mapping:</a:t>
            </a:r>
          </a:p>
          <a:p>
            <a:pPr algn="l" marL="863598" indent="-287866" lvl="2">
              <a:lnSpc>
                <a:spcPts val="2799"/>
              </a:lnSpc>
              <a:buFont typeface="Arial"/>
              <a:buChar char="⚬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After deliberations, jurors complete a survey indicating how much each peer influenced their final decision.</a:t>
            </a:r>
          </a:p>
          <a:p>
            <a:pPr algn="l" marL="1295397" indent="-323849" lvl="3">
              <a:lnSpc>
                <a:spcPts val="2799"/>
              </a:lnSpc>
              <a:buFont typeface="Arial"/>
              <a:buChar char="￭"/>
            </a:pPr>
            <a:r>
              <a:rPr lang="en-US" sz="19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Example: Juror 1 rates Juror 2’s influence as 0.6, Juror 3’s influence as 0.5, etc., forming the influence matrix.</a:t>
            </a:r>
          </a:p>
        </p:txBody>
      </p:sp>
      <p:grpSp>
        <p:nvGrpSpPr>
          <p:cNvPr name="Group 8" id="8"/>
          <p:cNvGrpSpPr/>
          <p:nvPr/>
        </p:nvGrpSpPr>
        <p:grpSpPr>
          <a:xfrm rot="0">
            <a:off x="2292988" y="406400"/>
            <a:ext cx="13410134" cy="622300"/>
            <a:chOff x="0" y="0"/>
            <a:chExt cx="17880179" cy="82973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4859440" y="-85725"/>
              <a:ext cx="8550487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IRL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0" y="817033"/>
              <a:ext cx="17880179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  <p:transition spd="slow">
    <p:push dir="l"/>
  </p:transition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2292988" y="406400"/>
            <a:ext cx="13410134" cy="622300"/>
            <a:chOff x="0" y="0"/>
            <a:chExt cx="17880179" cy="8297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4859440" y="-85725"/>
              <a:ext cx="8550487" cy="8900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>
                  <a:solidFill>
                    <a:srgbClr val="FFFFFF"/>
                  </a:solidFill>
                  <a:latin typeface="Organic"/>
                  <a:ea typeface="Organic"/>
                  <a:cs typeface="Organic"/>
                  <a:sym typeface="Organic"/>
                </a:rPr>
                <a:t>What’s the Point anyway?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817033"/>
              <a:ext cx="17880179" cy="0"/>
            </a:xfrm>
            <a:prstGeom prst="line">
              <a:avLst/>
            </a:prstGeom>
            <a:ln cap="flat" w="25400">
              <a:solidFill>
                <a:srgbClr val="FFFFFF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2292988" y="1962421"/>
            <a:ext cx="14966312" cy="2865873"/>
            <a:chOff x="0" y="0"/>
            <a:chExt cx="19955083" cy="3821163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-38100"/>
              <a:ext cx="9983358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Understanding Group Dynamics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726808"/>
              <a:ext cx="19955083" cy="805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Why it matters:</a:t>
              </a:r>
              <a:r>
                <a:rPr lang="en-US" sz="1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In group decision-making, individuals often have varying levels of confidence, susceptibility to influence, and effort willingness. These factors shape outcomes in unpredictable ways.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1758048"/>
              <a:ext cx="19955083" cy="20631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How this helps: </a:t>
              </a: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framework models how individual preferences and behaviors interact to form collective decisions. By analyzing these interactions, researchers can identify: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What leads to consensus or deadlock.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The role of dominant individuals in shaping group outcomes.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How biases (like groupthink or assertiveness penalties) influence decisions.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2292988" y="5477650"/>
            <a:ext cx="14966312" cy="2317465"/>
            <a:chOff x="0" y="0"/>
            <a:chExt cx="19955083" cy="3089954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-38100"/>
              <a:ext cx="19955083" cy="48429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79"/>
                </a:lnSpc>
              </a:pPr>
              <a:r>
                <a:rPr lang="en-US" sz="21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Diagnosing and Mitigating Biases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833798"/>
              <a:ext cx="19955083" cy="80581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19"/>
                </a:lnSpc>
              </a:pPr>
              <a:r>
                <a:rPr lang="en-US" sz="1799" b="true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Why it matters:</a:t>
              </a:r>
              <a:r>
                <a:rPr lang="en-US" sz="1799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 Group decisions can suffer from systemic biases, such as groupthink (where members prioritize harmony over critical evaluation) or social loafing (where individuals contribute less effort in group settings).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1865039"/>
              <a:ext cx="19955083" cy="122491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20"/>
                </a:lnSpc>
                <a:spcBef>
                  <a:spcPct val="0"/>
                </a:spcBef>
              </a:pPr>
              <a:r>
                <a:rPr lang="en-US" b="true" sz="1800">
                  <a:solidFill>
                    <a:srgbClr val="FFFFFF"/>
                  </a:solidFill>
                  <a:latin typeface="Open Sans Bold"/>
                  <a:ea typeface="Open Sans Bold"/>
                  <a:cs typeface="Open Sans Bold"/>
                  <a:sym typeface="Open Sans Bold"/>
                </a:rPr>
                <a:t>How this helps: </a:t>
              </a: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By quantifying parameters like social susceptibility (S_i) and effort aversion (E_i), researchers can: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Identify jurors more prone to conformity or disengagement.</a:t>
              </a:r>
            </a:p>
            <a:p>
              <a:pPr algn="l" marL="388620" indent="-194310" lvl="1">
                <a:lnSpc>
                  <a:spcPts val="2520"/>
                </a:lnSpc>
                <a:buFont typeface="Arial"/>
                <a:buChar char="•"/>
              </a:pPr>
              <a:r>
                <a:rPr lang="en-US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Suggest interventions, such as reshaping deliberation protocols to encourage more balanced participation.</a:t>
              </a:r>
            </a:p>
          </p:txBody>
        </p:sp>
      </p:grpSp>
    </p:spTree>
  </p:cSld>
  <p:clrMapOvr>
    <a:masterClrMapping/>
  </p:clrMapOvr>
  <p:transition spd="slow">
    <p:push dir="l"/>
  </p:transition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69017" y="4145907"/>
            <a:ext cx="3354902" cy="3354888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-5555" r="0" b="-5555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7466549" y="4145907"/>
            <a:ext cx="3354902" cy="3354888"/>
            <a:chOff x="0" y="0"/>
            <a:chExt cx="6350000" cy="6349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064081" y="4145907"/>
            <a:ext cx="3354902" cy="3354888"/>
            <a:chOff x="0" y="0"/>
            <a:chExt cx="6350000" cy="634997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16666" t="0" r="-16666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349656" y="7900764"/>
            <a:ext cx="4393625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Data Privacy &amp; Security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947188" y="7900764"/>
            <a:ext cx="4393625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Algorithmic Bias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544720" y="7900764"/>
            <a:ext cx="4393625" cy="4692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Human Connection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3730051" y="1495425"/>
            <a:ext cx="10827898" cy="114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7"/>
              </a:lnSpc>
              <a:spcBef>
                <a:spcPct val="0"/>
              </a:spcBef>
            </a:pPr>
            <a:r>
              <a:rPr lang="en-US" sz="7337" spc="432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ETHICAL CONSIDERATIONS</a:t>
            </a:r>
          </a:p>
        </p:txBody>
      </p:sp>
    </p:spTree>
  </p:cSld>
  <p:clrMapOvr>
    <a:masterClrMapping/>
  </p:clrMapOvr>
  <p:transition spd="slow">
    <p:cover dir="l"/>
  </p:transition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471206"/>
            <a:ext cx="18234247" cy="10758206"/>
          </a:xfrm>
          <a:custGeom>
            <a:avLst/>
            <a:gdLst/>
            <a:ahLst/>
            <a:cxnLst/>
            <a:rect r="r" b="b" t="t" l="l"/>
            <a:pathLst>
              <a:path h="10758206" w="18234247">
                <a:moveTo>
                  <a:pt x="0" y="0"/>
                </a:moveTo>
                <a:lnTo>
                  <a:pt x="18234247" y="0"/>
                </a:lnTo>
                <a:lnTo>
                  <a:pt x="18234247" y="10758206"/>
                </a:lnTo>
                <a:lnTo>
                  <a:pt x="0" y="1075820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30000"/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 flipH="true" flipV="true">
            <a:off x="738188" y="679841"/>
            <a:ext cx="0" cy="9607159"/>
          </a:xfrm>
          <a:prstGeom prst="line">
            <a:avLst/>
          </a:prstGeom>
          <a:ln cap="flat" w="9525">
            <a:solidFill>
              <a:srgbClr val="FFFFFF">
                <a:alpha val="56863"/>
              </a:srgbClr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5" id="5"/>
          <p:cNvSpPr txBox="true"/>
          <p:nvPr/>
        </p:nvSpPr>
        <p:spPr>
          <a:xfrm rot="0">
            <a:off x="10174515" y="2535866"/>
            <a:ext cx="7327089" cy="3713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6" spc="2" strike="noStrike" u="none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Compensation for low summon rates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593238" y="3067779"/>
            <a:ext cx="6244889" cy="5964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45"/>
              </a:lnSpc>
            </a:pPr>
            <a:r>
              <a:rPr lang="en-US" sz="2039" spc="2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By integrating sampling weights into the s. This approach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174515" y="7587076"/>
            <a:ext cx="5581411" cy="3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6" spc="2" strike="noStrike" u="none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Research tool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593238" y="8114765"/>
            <a:ext cx="6244889" cy="89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45"/>
              </a:lnSpc>
              <a:spcBef>
                <a:spcPct val="0"/>
              </a:spcBef>
            </a:pPr>
            <a:r>
              <a:rPr lang="en-US" sz="2039" spc="2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Serves as a valuable resource for studying social dynamics within jury settings, contributing to the enhancement of judicial fairness.</a:t>
            </a:r>
          </a:p>
        </p:txBody>
      </p:sp>
      <p:sp>
        <p:nvSpPr>
          <p:cNvPr name="TextBox 9" id="9"/>
          <p:cNvSpPr txBox="true"/>
          <p:nvPr/>
        </p:nvSpPr>
        <p:spPr>
          <a:xfrm rot="5400000">
            <a:off x="-1125046" y="2108026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DC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GROUP 7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2093104" y="1028700"/>
            <a:ext cx="3003029" cy="3109582"/>
            <a:chOff x="0" y="0"/>
            <a:chExt cx="4004039" cy="4146110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3915349" cy="3915349"/>
              <a:chOff x="0" y="0"/>
              <a:chExt cx="812800" cy="812800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EB762E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4" id="14"/>
            <p:cNvSpPr/>
            <p:nvPr/>
          </p:nvSpPr>
          <p:spPr>
            <a:xfrm flipH="false" flipV="false" rot="0">
              <a:off x="126651" y="976353"/>
              <a:ext cx="2999136" cy="2701428"/>
            </a:xfrm>
            <a:custGeom>
              <a:avLst/>
              <a:gdLst/>
              <a:ahLst/>
              <a:cxnLst/>
              <a:rect r="r" b="b" t="t" l="l"/>
              <a:pathLst>
                <a:path h="2701428" w="2999136">
                  <a:moveTo>
                    <a:pt x="0" y="0"/>
                  </a:moveTo>
                  <a:lnTo>
                    <a:pt x="2999136" y="0"/>
                  </a:lnTo>
                  <a:lnTo>
                    <a:pt x="2999136" y="2701428"/>
                  </a:lnTo>
                  <a:lnTo>
                    <a:pt x="0" y="27014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  <p:grpSp>
          <p:nvGrpSpPr>
            <p:cNvPr name="Group 15" id="15"/>
            <p:cNvGrpSpPr/>
            <p:nvPr/>
          </p:nvGrpSpPr>
          <p:grpSpPr>
            <a:xfrm rot="0">
              <a:off x="858036" y="87141"/>
              <a:ext cx="2795581" cy="2795581"/>
              <a:chOff x="0" y="0"/>
              <a:chExt cx="812800" cy="8128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812800" cy="812800"/>
              </a:xfrm>
              <a:custGeom>
                <a:avLst/>
                <a:gdLst/>
                <a:ahLst/>
                <a:cxnLst/>
                <a:rect r="r" b="b" t="t" l="l"/>
                <a:pathLst>
                  <a:path h="812800" w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>
                  <a:alpha val="89804"/>
                </a:srgbClr>
              </a:solidFill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76200" y="19050"/>
                <a:ext cx="660400" cy="7175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0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Freeform 18" id="18"/>
            <p:cNvSpPr/>
            <p:nvPr/>
          </p:nvSpPr>
          <p:spPr>
            <a:xfrm flipH="false" flipV="false" rot="0">
              <a:off x="2721204" y="2678482"/>
              <a:ext cx="1282835" cy="1467628"/>
            </a:xfrm>
            <a:custGeom>
              <a:avLst/>
              <a:gdLst/>
              <a:ahLst/>
              <a:cxnLst/>
              <a:rect r="r" b="b" t="t" l="l"/>
              <a:pathLst>
                <a:path h="1467628" w="1282835">
                  <a:moveTo>
                    <a:pt x="0" y="0"/>
                  </a:moveTo>
                  <a:lnTo>
                    <a:pt x="1282835" y="0"/>
                  </a:lnTo>
                  <a:lnTo>
                    <a:pt x="1282835" y="1467628"/>
                  </a:lnTo>
                  <a:lnTo>
                    <a:pt x="0" y="14676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858036" y="87141"/>
              <a:ext cx="2795581" cy="2795581"/>
            </a:xfrm>
            <a:custGeom>
              <a:avLst/>
              <a:gdLst/>
              <a:ahLst/>
              <a:cxnLst/>
              <a:rect r="r" b="b" t="t" l="l"/>
              <a:pathLst>
                <a:path h="2795581" w="2795581">
                  <a:moveTo>
                    <a:pt x="0" y="0"/>
                  </a:moveTo>
                  <a:lnTo>
                    <a:pt x="2795580" y="0"/>
                  </a:lnTo>
                  <a:lnTo>
                    <a:pt x="2795580" y="2795581"/>
                  </a:lnTo>
                  <a:lnTo>
                    <a:pt x="0" y="27955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0">
            <a:off x="2093104" y="6957252"/>
            <a:ext cx="3003029" cy="1974492"/>
          </a:xfrm>
          <a:custGeom>
            <a:avLst/>
            <a:gdLst/>
            <a:ahLst/>
            <a:cxnLst/>
            <a:rect r="r" b="b" t="t" l="l"/>
            <a:pathLst>
              <a:path h="1974492" w="3003029">
                <a:moveTo>
                  <a:pt x="3003029" y="0"/>
                </a:moveTo>
                <a:lnTo>
                  <a:pt x="0" y="0"/>
                </a:lnTo>
                <a:lnTo>
                  <a:pt x="0" y="1974492"/>
                </a:lnTo>
                <a:lnTo>
                  <a:pt x="3003029" y="1974492"/>
                </a:lnTo>
                <a:lnTo>
                  <a:pt x="3003029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5339713" y="4006880"/>
            <a:ext cx="3244128" cy="3313531"/>
            <a:chOff x="0" y="0"/>
            <a:chExt cx="4325504" cy="4418042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193705" y="239974"/>
              <a:ext cx="3938094" cy="3938094"/>
            </a:xfrm>
            <a:custGeom>
              <a:avLst/>
              <a:gdLst/>
              <a:ahLst/>
              <a:cxnLst/>
              <a:rect r="r" b="b" t="t" l="l"/>
              <a:pathLst>
                <a:path h="3938094" w="3938094">
                  <a:moveTo>
                    <a:pt x="0" y="0"/>
                  </a:moveTo>
                  <a:lnTo>
                    <a:pt x="3938094" y="0"/>
                  </a:lnTo>
                  <a:lnTo>
                    <a:pt x="3938094" y="3938094"/>
                  </a:lnTo>
                  <a:lnTo>
                    <a:pt x="0" y="3938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4325504" cy="4418042"/>
            </a:xfrm>
            <a:custGeom>
              <a:avLst/>
              <a:gdLst/>
              <a:ahLst/>
              <a:cxnLst/>
              <a:rect r="r" b="b" t="t" l="l"/>
              <a:pathLst>
                <a:path h="4418042" w="4325504">
                  <a:moveTo>
                    <a:pt x="0" y="0"/>
                  </a:moveTo>
                  <a:lnTo>
                    <a:pt x="4325504" y="0"/>
                  </a:lnTo>
                  <a:lnTo>
                    <a:pt x="4325504" y="4418042"/>
                  </a:lnTo>
                  <a:lnTo>
                    <a:pt x="0" y="44180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alphaModFix amt="75000"/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961777" y="990600"/>
            <a:ext cx="9042939" cy="114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7"/>
              </a:lnSpc>
              <a:spcBef>
                <a:spcPct val="0"/>
              </a:spcBef>
            </a:pPr>
            <a:r>
              <a:rPr lang="en-US" sz="7337" spc="432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CONCLUSION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174515" y="4023253"/>
            <a:ext cx="5395488" cy="3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6" spc="2" strike="noStrike" u="none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Diversity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0593238" y="4550942"/>
            <a:ext cx="6244889" cy="89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45"/>
              </a:lnSpc>
              <a:spcBef>
                <a:spcPct val="0"/>
              </a:spcBef>
            </a:pPr>
            <a:r>
              <a:rPr lang="en-US" sz="2039" spc="2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Ensures that the selected jury pool genuinely represents the community’s diversity, upholding fairness and legal standards.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174515" y="5805164"/>
            <a:ext cx="4812915" cy="364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3005"/>
              </a:lnSpc>
              <a:spcBef>
                <a:spcPct val="0"/>
              </a:spcBef>
            </a:pPr>
            <a:r>
              <a:rPr lang="en-US" sz="2146" spc="2" strike="noStrike" u="none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Dominance &amp; conformity bias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0593238" y="6332853"/>
            <a:ext cx="6244889" cy="892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2345"/>
              </a:lnSpc>
              <a:spcBef>
                <a:spcPct val="0"/>
              </a:spcBef>
            </a:pPr>
            <a:r>
              <a:rPr lang="en-US" sz="2039" spc="2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Designed to promote fairer deliberations and mitigate biases arising from dominance and conformity.</a:t>
            </a:r>
          </a:p>
        </p:txBody>
      </p:sp>
    </p:spTree>
  </p:cSld>
  <p:clrMapOvr>
    <a:masterClrMapping/>
  </p:clrMapOvr>
  <p:transition spd="med">
    <p:push dir="l"/>
  </p:transition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0"/>
            <a:ext cx="9644062" cy="10287000"/>
          </a:xfrm>
          <a:custGeom>
            <a:avLst/>
            <a:gdLst/>
            <a:ahLst/>
            <a:cxnLst/>
            <a:rect r="r" b="b" t="t" l="l"/>
            <a:pathLst>
              <a:path h="10287000" w="9644062">
                <a:moveTo>
                  <a:pt x="0" y="0"/>
                </a:moveTo>
                <a:lnTo>
                  <a:pt x="9644062" y="0"/>
                </a:lnTo>
                <a:lnTo>
                  <a:pt x="9644062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43937" y="142875"/>
            <a:ext cx="9644062" cy="10287000"/>
          </a:xfrm>
          <a:custGeom>
            <a:avLst/>
            <a:gdLst/>
            <a:ahLst/>
            <a:cxnLst/>
            <a:rect r="r" b="b" t="t" l="l"/>
            <a:pathLst>
              <a:path h="10287000" w="9644062">
                <a:moveTo>
                  <a:pt x="0" y="0"/>
                </a:moveTo>
                <a:lnTo>
                  <a:pt x="9644063" y="0"/>
                </a:lnTo>
                <a:lnTo>
                  <a:pt x="9644063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 descr="purple light"/>
          <p:cNvSpPr/>
          <p:nvPr/>
        </p:nvSpPr>
        <p:spPr>
          <a:xfrm flipH="false" flipV="false" rot="0">
            <a:off x="14578925" y="-2601318"/>
            <a:ext cx="9356968" cy="9356968"/>
          </a:xfrm>
          <a:custGeom>
            <a:avLst/>
            <a:gdLst/>
            <a:ahLst/>
            <a:cxnLst/>
            <a:rect r="r" b="b" t="t" l="l"/>
            <a:pathLst>
              <a:path h="9356968" w="9356968">
                <a:moveTo>
                  <a:pt x="0" y="0"/>
                </a:moveTo>
                <a:lnTo>
                  <a:pt x="9356968" y="0"/>
                </a:lnTo>
                <a:lnTo>
                  <a:pt x="9356968" y="9356968"/>
                </a:lnTo>
                <a:lnTo>
                  <a:pt x="0" y="9356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88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 descr="Blue Blur Oval Illustration"/>
          <p:cNvSpPr/>
          <p:nvPr/>
        </p:nvSpPr>
        <p:spPr>
          <a:xfrm flipH="false" flipV="false" rot="0">
            <a:off x="-8128219" y="-4779250"/>
            <a:ext cx="18313838" cy="13419048"/>
          </a:xfrm>
          <a:custGeom>
            <a:avLst/>
            <a:gdLst/>
            <a:ahLst/>
            <a:cxnLst/>
            <a:rect r="r" b="b" t="t" l="l"/>
            <a:pathLst>
              <a:path h="13419048" w="18313838">
                <a:moveTo>
                  <a:pt x="0" y="0"/>
                </a:moveTo>
                <a:lnTo>
                  <a:pt x="18313838" y="0"/>
                </a:lnTo>
                <a:lnTo>
                  <a:pt x="18313838" y="13419048"/>
                </a:lnTo>
                <a:lnTo>
                  <a:pt x="0" y="1341904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88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87132" y="2623628"/>
            <a:ext cx="13313735" cy="5325494"/>
          </a:xfrm>
          <a:custGeom>
            <a:avLst/>
            <a:gdLst/>
            <a:ahLst/>
            <a:cxnLst/>
            <a:rect r="r" b="b" t="t" l="l"/>
            <a:pathLst>
              <a:path h="5325494" w="13313735">
                <a:moveTo>
                  <a:pt x="0" y="0"/>
                </a:moveTo>
                <a:lnTo>
                  <a:pt x="13313736" y="0"/>
                </a:lnTo>
                <a:lnTo>
                  <a:pt x="13313736" y="5325494"/>
                </a:lnTo>
                <a:lnTo>
                  <a:pt x="0" y="532549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3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992901" y="3730499"/>
            <a:ext cx="14302199" cy="2826002"/>
            <a:chOff x="0" y="0"/>
            <a:chExt cx="19069598" cy="376800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33350"/>
              <a:ext cx="19069598" cy="254253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13199"/>
                </a:lnSpc>
              </a:pPr>
              <a:r>
                <a:rPr lang="en-US" b="true" sz="13199" spc="-26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Q&amp;A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2871383"/>
              <a:ext cx="19069598" cy="89662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5459"/>
                </a:lnSpc>
                <a:spcBef>
                  <a:spcPct val="0"/>
                </a:spcBef>
              </a:pPr>
              <a:r>
                <a:rPr lang="en-US" b="true" sz="3899" spc="-7" u="none">
                  <a:solidFill>
                    <a:srgbClr val="FFFFFF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THANK YOU!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733471" y="595540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27"/>
              </a:lnSpc>
            </a:pPr>
            <a:r>
              <a:rPr lang="en-US" sz="1305" spc="372">
                <a:solidFill>
                  <a:srgbClr val="DC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LEONA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475140" y="595540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1827"/>
              </a:lnSpc>
            </a:pPr>
            <a:r>
              <a:rPr lang="en-US" sz="1305" spc="372">
                <a:solidFill>
                  <a:srgbClr val="DC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MANDIRA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603810" y="595540"/>
            <a:ext cx="3080379" cy="224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27"/>
              </a:lnSpc>
            </a:pPr>
            <a:r>
              <a:rPr lang="en-US" sz="1305" spc="372">
                <a:solidFill>
                  <a:srgbClr val="DCD8D8"/>
                </a:solidFill>
                <a:latin typeface="IBM Plex Sans"/>
                <a:ea typeface="IBM Plex Sans"/>
                <a:cs typeface="IBM Plex Sans"/>
                <a:sym typeface="IBM Plex Sans"/>
              </a:rPr>
              <a:t>SHRID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AutoShape 6" id="6"/>
          <p:cNvSpPr/>
          <p:nvPr/>
        </p:nvSpPr>
        <p:spPr>
          <a:xfrm flipV="true">
            <a:off x="3197492" y="7381161"/>
            <a:ext cx="4113594" cy="9525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7" id="7"/>
          <p:cNvGrpSpPr/>
          <p:nvPr/>
        </p:nvGrpSpPr>
        <p:grpSpPr>
          <a:xfrm rot="0">
            <a:off x="7622341" y="7390686"/>
            <a:ext cx="1102769" cy="1102769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5038426">
            <a:off x="15613388" y="-95183"/>
            <a:ext cx="5189398" cy="5663736"/>
          </a:xfrm>
          <a:custGeom>
            <a:avLst/>
            <a:gdLst/>
            <a:ahLst/>
            <a:cxnLst/>
            <a:rect r="r" b="b" t="t" l="l"/>
            <a:pathLst>
              <a:path h="5663736" w="5189398">
                <a:moveTo>
                  <a:pt x="0" y="0"/>
                </a:moveTo>
                <a:lnTo>
                  <a:pt x="5189398" y="0"/>
                </a:lnTo>
                <a:lnTo>
                  <a:pt x="5189398" y="5663736"/>
                </a:lnTo>
                <a:lnTo>
                  <a:pt x="0" y="56637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0328" y="8034614"/>
            <a:ext cx="744864" cy="1067905"/>
          </a:xfrm>
          <a:custGeom>
            <a:avLst/>
            <a:gdLst/>
            <a:ahLst/>
            <a:cxnLst/>
            <a:rect r="r" b="b" t="t" l="l"/>
            <a:pathLst>
              <a:path h="1067905" w="744864">
                <a:moveTo>
                  <a:pt x="0" y="0"/>
                </a:moveTo>
                <a:lnTo>
                  <a:pt x="744864" y="0"/>
                </a:lnTo>
                <a:lnTo>
                  <a:pt x="744864" y="1067906"/>
                </a:lnTo>
                <a:lnTo>
                  <a:pt x="0" y="10679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0576343" y="4795005"/>
            <a:ext cx="4543124" cy="34399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9"/>
              </a:lnSpc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To integrate insights from game theory and optimization to:</a:t>
            </a:r>
          </a:p>
          <a:p>
            <a:pPr algn="l" marL="820419" indent="-273473" lvl="2">
              <a:lnSpc>
                <a:spcPts val="3019"/>
              </a:lnSpc>
              <a:buFont typeface="Arial"/>
              <a:buChar char="⚬"/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Promote balanced participation.</a:t>
            </a:r>
          </a:p>
          <a:p>
            <a:pPr algn="l" marL="820419" indent="-273473" lvl="2">
              <a:lnSpc>
                <a:spcPts val="3019"/>
              </a:lnSpc>
              <a:buFont typeface="Arial"/>
              <a:buChar char="⚬"/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Mitigate implicit biases.</a:t>
            </a:r>
          </a:p>
          <a:p>
            <a:pPr algn="l" marL="820419" indent="-273473" lvl="2">
              <a:lnSpc>
                <a:spcPts val="3019"/>
              </a:lnSpc>
              <a:buFont typeface="Arial"/>
              <a:buChar char="⚬"/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Ensure fair demographic representation.</a:t>
            </a:r>
          </a:p>
          <a:p>
            <a:pPr algn="l" marL="820419" indent="-273473" lvl="2">
              <a:lnSpc>
                <a:spcPts val="3019"/>
              </a:lnSpc>
              <a:buFont typeface="Arial"/>
              <a:buChar char="⚬"/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Enhance the quality of deliberations.</a:t>
            </a:r>
          </a:p>
          <a:p>
            <a:pPr algn="l">
              <a:lnSpc>
                <a:spcPts val="3019"/>
              </a:lnSpc>
            </a:pPr>
          </a:p>
        </p:txBody>
      </p:sp>
      <p:sp>
        <p:nvSpPr>
          <p:cNvPr name="AutoShape 13" id="13"/>
          <p:cNvSpPr/>
          <p:nvPr/>
        </p:nvSpPr>
        <p:spPr>
          <a:xfrm>
            <a:off x="3239122" y="2746210"/>
            <a:ext cx="411359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4" id="14"/>
          <p:cNvGrpSpPr/>
          <p:nvPr/>
        </p:nvGrpSpPr>
        <p:grpSpPr>
          <a:xfrm rot="0">
            <a:off x="7663971" y="2746210"/>
            <a:ext cx="1102769" cy="1102769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3520958" y="2942185"/>
            <a:ext cx="3831758" cy="1134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3019"/>
              </a:lnSpc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Develop a robust mathematical framework to model juror selection &amp; interactions.</a:t>
            </a: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7705600" y="2942185"/>
            <a:ext cx="1019510" cy="6481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3728" spc="3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01</a:t>
            </a:r>
          </a:p>
        </p:txBody>
      </p:sp>
      <p:sp>
        <p:nvSpPr>
          <p:cNvPr name="AutoShape 19" id="19"/>
          <p:cNvSpPr/>
          <p:nvPr/>
        </p:nvSpPr>
        <p:spPr>
          <a:xfrm>
            <a:off x="10576343" y="4608556"/>
            <a:ext cx="3831758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9159250" y="4599031"/>
            <a:ext cx="1102769" cy="1102769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5DE0E6">
                    <a:alpha val="100000"/>
                  </a:srgbClr>
                </a:gs>
                <a:gs pos="100000">
                  <a:srgbClr val="004AAD">
                    <a:alpha val="100000"/>
                  </a:srgbClr>
                </a:gs>
              </a:gsLst>
              <a:lin ang="2700000"/>
            </a:gradFill>
          </p:spPr>
        </p:sp>
        <p:sp>
          <p:nvSpPr>
            <p:cNvPr name="TextBox 22" id="22"/>
            <p:cNvSpPr txBox="true"/>
            <p:nvPr/>
          </p:nvSpPr>
          <p:spPr>
            <a:xfrm>
              <a:off x="76200" y="76200"/>
              <a:ext cx="660400" cy="6604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91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3702420" y="7586660"/>
            <a:ext cx="3608667" cy="15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19"/>
              </a:lnSpc>
            </a:pPr>
            <a:r>
              <a:rPr lang="en-US" sz="1899" spc="1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To assist researchers in analyzing such issues by modeling social behavior in mock trials.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9200879" y="4795005"/>
            <a:ext cx="1019510" cy="6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3728" spc="3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02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7663971" y="7586660"/>
            <a:ext cx="1019510" cy="6482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19"/>
              </a:lnSpc>
            </a:pPr>
            <a:r>
              <a:rPr lang="en-US" sz="3728" spc="3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03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4622530" y="935427"/>
            <a:ext cx="9042939" cy="1149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127"/>
              </a:lnSpc>
              <a:spcBef>
                <a:spcPct val="0"/>
              </a:spcBef>
            </a:pPr>
            <a:r>
              <a:rPr lang="en-US" sz="7337" spc="432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PROPOSAL</a:t>
            </a:r>
          </a:p>
        </p:txBody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60066">
            <a:off x="-314596" y="5996854"/>
            <a:ext cx="1957254" cy="3396536"/>
          </a:xfrm>
          <a:custGeom>
            <a:avLst/>
            <a:gdLst/>
            <a:ahLst/>
            <a:cxnLst/>
            <a:rect r="r" b="b" t="t" l="l"/>
            <a:pathLst>
              <a:path h="3396536" w="1957254">
                <a:moveTo>
                  <a:pt x="0" y="0"/>
                </a:moveTo>
                <a:lnTo>
                  <a:pt x="1957254" y="0"/>
                </a:lnTo>
                <a:lnTo>
                  <a:pt x="1957254" y="3396536"/>
                </a:lnTo>
                <a:lnTo>
                  <a:pt x="0" y="33965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5244104">
            <a:off x="15372630" y="974686"/>
            <a:ext cx="2147889" cy="2155974"/>
          </a:xfrm>
          <a:custGeom>
            <a:avLst/>
            <a:gdLst/>
            <a:ahLst/>
            <a:cxnLst/>
            <a:rect r="r" b="b" t="t" l="l"/>
            <a:pathLst>
              <a:path h="2155974" w="2147889">
                <a:moveTo>
                  <a:pt x="0" y="0"/>
                </a:moveTo>
                <a:lnTo>
                  <a:pt x="2147890" y="0"/>
                </a:lnTo>
                <a:lnTo>
                  <a:pt x="2147890" y="2155974"/>
                </a:lnTo>
                <a:lnTo>
                  <a:pt x="0" y="21559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4253383" y="2803756"/>
            <a:ext cx="4192943" cy="5874074"/>
            <a:chOff x="0" y="0"/>
            <a:chExt cx="896521" cy="1255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96521" cy="1255975"/>
            </a:xfrm>
            <a:custGeom>
              <a:avLst/>
              <a:gdLst/>
              <a:ahLst/>
              <a:cxnLst/>
              <a:rect r="r" b="b" t="t" l="l"/>
              <a:pathLst>
                <a:path h="1255975" w="896521">
                  <a:moveTo>
                    <a:pt x="20311" y="0"/>
                  </a:moveTo>
                  <a:lnTo>
                    <a:pt x="876210" y="0"/>
                  </a:lnTo>
                  <a:cubicBezTo>
                    <a:pt x="887428" y="0"/>
                    <a:pt x="896521" y="9093"/>
                    <a:pt x="896521" y="20311"/>
                  </a:cubicBezTo>
                  <a:lnTo>
                    <a:pt x="896521" y="1235664"/>
                  </a:lnTo>
                  <a:cubicBezTo>
                    <a:pt x="896521" y="1241051"/>
                    <a:pt x="894381" y="1246217"/>
                    <a:pt x="890572" y="1250026"/>
                  </a:cubicBezTo>
                  <a:cubicBezTo>
                    <a:pt x="886763" y="1253835"/>
                    <a:pt x="881597" y="1255975"/>
                    <a:pt x="876210" y="1255975"/>
                  </a:cubicBezTo>
                  <a:lnTo>
                    <a:pt x="20311" y="1255975"/>
                  </a:lnTo>
                  <a:cubicBezTo>
                    <a:pt x="9093" y="1255975"/>
                    <a:pt x="0" y="1246882"/>
                    <a:pt x="0" y="1235664"/>
                  </a:cubicBezTo>
                  <a:lnTo>
                    <a:pt x="0" y="20311"/>
                  </a:lnTo>
                  <a:cubicBezTo>
                    <a:pt x="0" y="9093"/>
                    <a:pt x="9093" y="0"/>
                    <a:pt x="203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3B3B">
                    <a:alpha val="48000"/>
                  </a:srgbClr>
                </a:gs>
                <a:gs pos="100000">
                  <a:srgbClr val="BDBDBD">
                    <a:alpha val="48000"/>
                  </a:srgbClr>
                </a:gs>
              </a:gsLst>
              <a:lin ang="2700000"/>
            </a:gradFill>
            <a:ln w="28575" cap="sq">
              <a:solidFill>
                <a:srgbClr val="FAFAFA">
                  <a:alpha val="47843"/>
                </a:srgbClr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96521" cy="1284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561376" y="2803756"/>
            <a:ext cx="4192943" cy="5874074"/>
            <a:chOff x="0" y="0"/>
            <a:chExt cx="896521" cy="12559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96521" cy="1255975"/>
            </a:xfrm>
            <a:custGeom>
              <a:avLst/>
              <a:gdLst/>
              <a:ahLst/>
              <a:cxnLst/>
              <a:rect r="r" b="b" t="t" l="l"/>
              <a:pathLst>
                <a:path h="1255975" w="896521">
                  <a:moveTo>
                    <a:pt x="20311" y="0"/>
                  </a:moveTo>
                  <a:lnTo>
                    <a:pt x="876210" y="0"/>
                  </a:lnTo>
                  <a:cubicBezTo>
                    <a:pt x="887428" y="0"/>
                    <a:pt x="896521" y="9093"/>
                    <a:pt x="896521" y="20311"/>
                  </a:cubicBezTo>
                  <a:lnTo>
                    <a:pt x="896521" y="1235664"/>
                  </a:lnTo>
                  <a:cubicBezTo>
                    <a:pt x="896521" y="1241051"/>
                    <a:pt x="894381" y="1246217"/>
                    <a:pt x="890572" y="1250026"/>
                  </a:cubicBezTo>
                  <a:cubicBezTo>
                    <a:pt x="886763" y="1253835"/>
                    <a:pt x="881597" y="1255975"/>
                    <a:pt x="876210" y="1255975"/>
                  </a:cubicBezTo>
                  <a:lnTo>
                    <a:pt x="20311" y="1255975"/>
                  </a:lnTo>
                  <a:cubicBezTo>
                    <a:pt x="9093" y="1255975"/>
                    <a:pt x="0" y="1246882"/>
                    <a:pt x="0" y="1235664"/>
                  </a:cubicBezTo>
                  <a:lnTo>
                    <a:pt x="0" y="20311"/>
                  </a:lnTo>
                  <a:cubicBezTo>
                    <a:pt x="0" y="9093"/>
                    <a:pt x="9093" y="0"/>
                    <a:pt x="20311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3B3B3B">
                    <a:alpha val="48000"/>
                  </a:srgbClr>
                </a:gs>
                <a:gs pos="100000">
                  <a:srgbClr val="BDBDBD">
                    <a:alpha val="48000"/>
                  </a:srgbClr>
                </a:gs>
              </a:gsLst>
              <a:lin ang="2700000"/>
            </a:gradFill>
            <a:ln w="28575" cap="sq">
              <a:solidFill>
                <a:srgbClr val="FAFAFA">
                  <a:alpha val="47843"/>
                </a:srgbClr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28575"/>
              <a:ext cx="896521" cy="12845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37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5781517" y="3032962"/>
            <a:ext cx="1079664" cy="1079664"/>
          </a:xfrm>
          <a:custGeom>
            <a:avLst/>
            <a:gdLst/>
            <a:ahLst/>
            <a:cxnLst/>
            <a:rect r="r" b="b" t="t" l="l"/>
            <a:pathLst>
              <a:path h="1079664" w="1079664">
                <a:moveTo>
                  <a:pt x="0" y="0"/>
                </a:moveTo>
                <a:lnTo>
                  <a:pt x="1079664" y="0"/>
                </a:lnTo>
                <a:lnTo>
                  <a:pt x="1079664" y="1079664"/>
                </a:lnTo>
                <a:lnTo>
                  <a:pt x="0" y="107966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279864" y="3065315"/>
            <a:ext cx="755968" cy="1047310"/>
          </a:xfrm>
          <a:custGeom>
            <a:avLst/>
            <a:gdLst/>
            <a:ahLst/>
            <a:cxnLst/>
            <a:rect r="r" b="b" t="t" l="l"/>
            <a:pathLst>
              <a:path h="1047310" w="755968">
                <a:moveTo>
                  <a:pt x="0" y="0"/>
                </a:moveTo>
                <a:lnTo>
                  <a:pt x="755968" y="0"/>
                </a:lnTo>
                <a:lnTo>
                  <a:pt x="755968" y="1047311"/>
                </a:lnTo>
                <a:lnTo>
                  <a:pt x="0" y="104731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656981" y="1080488"/>
            <a:ext cx="10974039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7798FF"/>
                </a:solidFill>
                <a:latin typeface="Organic"/>
                <a:ea typeface="Organic"/>
                <a:cs typeface="Organic"/>
                <a:sym typeface="Organic"/>
              </a:rPr>
              <a:t>Mathematical Overview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4885220" y="4874766"/>
            <a:ext cx="2872258" cy="3978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04"/>
              </a:lnSpc>
            </a:pPr>
            <a:r>
              <a:rPr lang="en-US" sz="2024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Ensures that the selected jury meets fairness and legal criteria while balancing societal goals (e.g., proportional representation, legal compliance, and minimizing bias).</a:t>
            </a:r>
          </a:p>
          <a:p>
            <a:pPr algn="ctr">
              <a:lnSpc>
                <a:spcPts val="3204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21719" y="4865241"/>
            <a:ext cx="2872258" cy="3482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21"/>
              </a:lnSpc>
            </a:pPr>
            <a:r>
              <a:rPr lang="en-US" sz="2224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Models strategic behaviors of jurors (e.g., participation incentives, biases, or preferences) to ensure robustness and fairness.</a:t>
            </a:r>
          </a:p>
          <a:p>
            <a:pPr algn="ctr">
              <a:lnSpc>
                <a:spcPts val="352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4648013" y="4397524"/>
            <a:ext cx="3346671" cy="38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2217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optimization model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9984512" y="4397524"/>
            <a:ext cx="3346671" cy="3880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104"/>
              </a:lnSpc>
            </a:pPr>
            <a:r>
              <a:rPr lang="en-US" sz="2217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game-theoretic component</a:t>
            </a:r>
          </a:p>
        </p:txBody>
      </p:sp>
    </p:spTree>
  </p:cSld>
  <p:clrMapOvr>
    <a:masterClrMapping/>
  </p:clrMapOvr>
  <p:transition spd="med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2284" t="0" r="0" b="-32284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4992678">
            <a:off x="12327991" y="-670683"/>
            <a:ext cx="4453277" cy="4917405"/>
          </a:xfrm>
          <a:custGeom>
            <a:avLst/>
            <a:gdLst/>
            <a:ahLst/>
            <a:cxnLst/>
            <a:rect r="r" b="b" t="t" l="l"/>
            <a:pathLst>
              <a:path h="4917405" w="4453277">
                <a:moveTo>
                  <a:pt x="0" y="0"/>
                </a:moveTo>
                <a:lnTo>
                  <a:pt x="4453277" y="0"/>
                </a:lnTo>
                <a:lnTo>
                  <a:pt x="4453277" y="4917405"/>
                </a:lnTo>
                <a:lnTo>
                  <a:pt x="0" y="49174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94102" y="4244336"/>
            <a:ext cx="14499796" cy="4371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1519"/>
              </a:lnSpc>
              <a:spcBef>
                <a:spcPct val="0"/>
              </a:spcBef>
            </a:pPr>
            <a:r>
              <a:rPr lang="en-US" b="true" sz="9600">
                <a:solidFill>
                  <a:srgbClr val="F7F3F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FAIRNESS-CONSTRAINED OPTIMIZATION</a:t>
            </a:r>
          </a:p>
        </p:txBody>
      </p:sp>
    </p:spTree>
  </p:cSld>
  <p:clrMapOvr>
    <a:masterClrMapping/>
  </p:clrMapOvr>
  <p:transition spd="slow">
    <p:cover dir="l"/>
  </p:transition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917796" y="2656079"/>
            <a:ext cx="8226204" cy="4318757"/>
          </a:xfrm>
          <a:custGeom>
            <a:avLst/>
            <a:gdLst/>
            <a:ahLst/>
            <a:cxnLst/>
            <a:rect r="r" b="b" t="t" l="l"/>
            <a:pathLst>
              <a:path h="4318757" w="8226204">
                <a:moveTo>
                  <a:pt x="0" y="0"/>
                </a:moveTo>
                <a:lnTo>
                  <a:pt x="8226204" y="0"/>
                </a:lnTo>
                <a:lnTo>
                  <a:pt x="8226204" y="4318757"/>
                </a:lnTo>
                <a:lnTo>
                  <a:pt x="0" y="4318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129051" y="4913252"/>
            <a:ext cx="5710169" cy="4123168"/>
          </a:xfrm>
          <a:custGeom>
            <a:avLst/>
            <a:gdLst/>
            <a:ahLst/>
            <a:cxnLst/>
            <a:rect r="r" b="b" t="t" l="l"/>
            <a:pathLst>
              <a:path h="4123168" w="5710169">
                <a:moveTo>
                  <a:pt x="0" y="0"/>
                </a:moveTo>
                <a:lnTo>
                  <a:pt x="5710170" y="0"/>
                </a:lnTo>
                <a:lnTo>
                  <a:pt x="5710170" y="4123168"/>
                </a:lnTo>
                <a:lnTo>
                  <a:pt x="0" y="41231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762283" y="2800960"/>
            <a:ext cx="6550328" cy="11652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Demographic Under-representation: </a:t>
            </a:r>
          </a:p>
          <a:p>
            <a:pPr algn="l" marL="604515" indent="-302257" lvl="1">
              <a:lnSpc>
                <a:spcPts val="4759"/>
              </a:lnSpc>
              <a:buFont typeface="Arial"/>
              <a:buChar char="•"/>
            </a:pPr>
            <a:r>
              <a:rPr lang="en-US" sz="2799" strike="noStrike" u="none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Summoning Disparities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17796" y="7260603"/>
            <a:ext cx="8226204" cy="19976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88"/>
              </a:lnSpc>
            </a:pPr>
            <a:r>
              <a:rPr lang="en-US" sz="2161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 1952, this all-white, all-male jury convicted Walter Lee Irvin, an </a:t>
            </a:r>
          </a:p>
          <a:p>
            <a:pPr algn="just">
              <a:lnSpc>
                <a:spcPts val="2688"/>
              </a:lnSpc>
            </a:pPr>
            <a:r>
              <a:rPr lang="en-US" sz="2161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innocent Black man, of the kidnapping and rape of a Florida woman. </a:t>
            </a:r>
          </a:p>
          <a:p>
            <a:pPr algn="just">
              <a:lnSpc>
                <a:spcPts val="2688"/>
              </a:lnSpc>
            </a:pPr>
            <a:r>
              <a:rPr lang="en-US" sz="2161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Mr. Irvin and three other innocent Black men who were falsely</a:t>
            </a:r>
          </a:p>
          <a:p>
            <a:pPr algn="just">
              <a:lnSpc>
                <a:spcPts val="2688"/>
              </a:lnSpc>
            </a:pPr>
            <a:r>
              <a:rPr lang="en-US" sz="2161" spc="2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accused of the crime became known as the “Groveland Four.”</a:t>
            </a:r>
          </a:p>
          <a:p>
            <a:pPr algn="just">
              <a:lnSpc>
                <a:spcPts val="2688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4250553" y="605155"/>
            <a:ext cx="9786895" cy="8185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02"/>
              </a:lnSpc>
            </a:pPr>
            <a:r>
              <a:rPr lang="en-US" sz="5227" spc="5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current challenges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438933" y="1664043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0"/>
            <a:ext cx="18288000" cy="10287000"/>
            <a:chOff x="0" y="0"/>
            <a:chExt cx="4816593" cy="270933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2709333"/>
            </a:xfrm>
            <a:custGeom>
              <a:avLst/>
              <a:gdLst/>
              <a:ahLst/>
              <a:cxnLst/>
              <a:rect r="r" b="b" t="t" l="l"/>
              <a:pathLst>
                <a:path h="270933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152025">
                <a:alpha val="22745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816593" cy="27093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363"/>
                </a:lnSpc>
              </a:pPr>
            </a:p>
          </p:txBody>
        </p:sp>
      </p:grpSp>
      <p:sp>
        <p:nvSpPr>
          <p:cNvPr name="Freeform 6" id="6"/>
          <p:cNvSpPr/>
          <p:nvPr/>
        </p:nvSpPr>
        <p:spPr>
          <a:xfrm flipH="false" flipV="false" rot="0">
            <a:off x="17023132" y="8724347"/>
            <a:ext cx="744864" cy="1067905"/>
          </a:xfrm>
          <a:custGeom>
            <a:avLst/>
            <a:gdLst/>
            <a:ahLst/>
            <a:cxnLst/>
            <a:rect r="r" b="b" t="t" l="l"/>
            <a:pathLst>
              <a:path h="1067905" w="744864">
                <a:moveTo>
                  <a:pt x="0" y="0"/>
                </a:moveTo>
                <a:lnTo>
                  <a:pt x="744864" y="0"/>
                </a:lnTo>
                <a:lnTo>
                  <a:pt x="744864" y="1067906"/>
                </a:lnTo>
                <a:lnTo>
                  <a:pt x="0" y="106790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257554" y="2324878"/>
            <a:ext cx="9843400" cy="5623042"/>
          </a:xfrm>
          <a:custGeom>
            <a:avLst/>
            <a:gdLst/>
            <a:ahLst/>
            <a:cxnLst/>
            <a:rect r="r" b="b" t="t" l="l"/>
            <a:pathLst>
              <a:path h="5623042" w="9843400">
                <a:moveTo>
                  <a:pt x="0" y="0"/>
                </a:moveTo>
                <a:lnTo>
                  <a:pt x="9843401" y="0"/>
                </a:lnTo>
                <a:lnTo>
                  <a:pt x="9843401" y="5623043"/>
                </a:lnTo>
                <a:lnTo>
                  <a:pt x="0" y="562304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2639397"/>
            <a:ext cx="6603036" cy="4959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73517" indent="-336759" lvl="1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Data collection: containing race, gender, age, income, language proficiency, disability status, geographic location. </a:t>
            </a:r>
          </a:p>
          <a:p>
            <a:pPr algn="l">
              <a:lnSpc>
                <a:spcPts val="4367"/>
              </a:lnSpc>
            </a:pPr>
          </a:p>
          <a:p>
            <a:pPr algn="l" marL="673517" indent="-336759" lvl="1">
              <a:lnSpc>
                <a:spcPts val="4367"/>
              </a:lnSpc>
              <a:buFont typeface="Arial"/>
              <a:buChar char="•"/>
            </a:pPr>
            <a:r>
              <a:rPr lang="en-US" sz="311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Historical data on response rates by demographic groups to estimate nonresponse probabilities.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675782" y="614236"/>
            <a:ext cx="10936435" cy="8003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04"/>
              </a:lnSpc>
              <a:spcBef>
                <a:spcPct val="0"/>
              </a:spcBef>
            </a:pPr>
            <a:r>
              <a:rPr lang="en-US" sz="5068" spc="5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Minimization Objective Function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42624" y="8724756"/>
            <a:ext cx="8318302" cy="5335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08"/>
              </a:lnSpc>
              <a:spcBef>
                <a:spcPct val="0"/>
              </a:spcBef>
            </a:pPr>
            <a:r>
              <a:rPr lang="en-US" sz="3383" spc="3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 xi = 1 if individual i is selected, 0 otherwise</a:t>
            </a:r>
          </a:p>
        </p:txBody>
      </p:sp>
      <p:sp>
        <p:nvSpPr>
          <p:cNvPr name="AutoShape 11" id="11"/>
          <p:cNvSpPr/>
          <p:nvPr/>
        </p:nvSpPr>
        <p:spPr>
          <a:xfrm>
            <a:off x="2438933" y="1551626"/>
            <a:ext cx="13410134" cy="0"/>
          </a:xfrm>
          <a:prstGeom prst="line">
            <a:avLst/>
          </a:prstGeom>
          <a:ln cap="flat" w="1905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  <p:transition spd="slow">
    <p:push dir="l"/>
  </p:transition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Freeform 3" id="3" descr="Blue Blur Oval Illustration"/>
          <p:cNvSpPr/>
          <p:nvPr/>
        </p:nvSpPr>
        <p:spPr>
          <a:xfrm flipH="false" flipV="false" rot="0">
            <a:off x="7745278" y="-5015512"/>
            <a:ext cx="18313838" cy="13419048"/>
          </a:xfrm>
          <a:custGeom>
            <a:avLst/>
            <a:gdLst/>
            <a:ahLst/>
            <a:cxnLst/>
            <a:rect r="r" b="b" t="t" l="l"/>
            <a:pathLst>
              <a:path h="13419048" w="18313838">
                <a:moveTo>
                  <a:pt x="0" y="0"/>
                </a:moveTo>
                <a:lnTo>
                  <a:pt x="18313838" y="0"/>
                </a:lnTo>
                <a:lnTo>
                  <a:pt x="18313838" y="13419048"/>
                </a:lnTo>
                <a:lnTo>
                  <a:pt x="0" y="1341904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8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44482" y="6809051"/>
            <a:ext cx="17806552" cy="22246761"/>
          </a:xfrm>
          <a:custGeom>
            <a:avLst/>
            <a:gdLst/>
            <a:ahLst/>
            <a:cxnLst/>
            <a:rect r="r" b="b" t="t" l="l"/>
            <a:pathLst>
              <a:path h="22246761" w="17806552">
                <a:moveTo>
                  <a:pt x="0" y="0"/>
                </a:moveTo>
                <a:lnTo>
                  <a:pt x="17806552" y="0"/>
                </a:lnTo>
                <a:lnTo>
                  <a:pt x="17806552" y="22246761"/>
                </a:lnTo>
                <a:lnTo>
                  <a:pt x="0" y="2224676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8563" t="0" r="-8563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81867" y="1646387"/>
            <a:ext cx="679200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Weighted Demographic Representation: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5038426">
            <a:off x="-1179470" y="-1703251"/>
            <a:ext cx="5189398" cy="5663736"/>
          </a:xfrm>
          <a:custGeom>
            <a:avLst/>
            <a:gdLst/>
            <a:ahLst/>
            <a:cxnLst/>
            <a:rect r="r" b="b" t="t" l="l"/>
            <a:pathLst>
              <a:path h="5663736" w="5189398">
                <a:moveTo>
                  <a:pt x="0" y="0"/>
                </a:moveTo>
                <a:lnTo>
                  <a:pt x="5189398" y="0"/>
                </a:lnTo>
                <a:lnTo>
                  <a:pt x="5189398" y="5663735"/>
                </a:lnTo>
                <a:lnTo>
                  <a:pt x="0" y="566373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25087" y="2344703"/>
            <a:ext cx="6951187" cy="2318119"/>
            <a:chOff x="0" y="0"/>
            <a:chExt cx="1830765" cy="610533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830765" cy="610533"/>
            </a:xfrm>
            <a:custGeom>
              <a:avLst/>
              <a:gdLst/>
              <a:ahLst/>
              <a:cxnLst/>
              <a:rect r="r" b="b" t="t" l="l"/>
              <a:pathLst>
                <a:path h="610533" w="1830765">
                  <a:moveTo>
                    <a:pt x="17820" y="0"/>
                  </a:moveTo>
                  <a:lnTo>
                    <a:pt x="1812945" y="0"/>
                  </a:lnTo>
                  <a:cubicBezTo>
                    <a:pt x="1817671" y="0"/>
                    <a:pt x="1822204" y="1877"/>
                    <a:pt x="1825546" y="5219"/>
                  </a:cubicBezTo>
                  <a:cubicBezTo>
                    <a:pt x="1828888" y="8561"/>
                    <a:pt x="1830765" y="13094"/>
                    <a:pt x="1830765" y="17820"/>
                  </a:cubicBezTo>
                  <a:lnTo>
                    <a:pt x="1830765" y="592713"/>
                  </a:lnTo>
                  <a:cubicBezTo>
                    <a:pt x="1830765" y="597439"/>
                    <a:pt x="1828888" y="601972"/>
                    <a:pt x="1825546" y="605314"/>
                  </a:cubicBezTo>
                  <a:cubicBezTo>
                    <a:pt x="1822204" y="608656"/>
                    <a:pt x="1817671" y="610533"/>
                    <a:pt x="1812945" y="610533"/>
                  </a:cubicBezTo>
                  <a:lnTo>
                    <a:pt x="17820" y="610533"/>
                  </a:lnTo>
                  <a:cubicBezTo>
                    <a:pt x="13094" y="610533"/>
                    <a:pt x="8561" y="608656"/>
                    <a:pt x="5219" y="605314"/>
                  </a:cubicBezTo>
                  <a:cubicBezTo>
                    <a:pt x="1877" y="601972"/>
                    <a:pt x="0" y="597439"/>
                    <a:pt x="0" y="592713"/>
                  </a:cubicBezTo>
                  <a:lnTo>
                    <a:pt x="0" y="17820"/>
                  </a:lnTo>
                  <a:cubicBezTo>
                    <a:pt x="0" y="13094"/>
                    <a:pt x="1877" y="8561"/>
                    <a:pt x="5219" y="5219"/>
                  </a:cubicBezTo>
                  <a:cubicBezTo>
                    <a:pt x="8561" y="1877"/>
                    <a:pt x="13094" y="0"/>
                    <a:pt x="1782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1830765" cy="6486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557795" y="6618493"/>
            <a:ext cx="3892107" cy="2242607"/>
            <a:chOff x="0" y="0"/>
            <a:chExt cx="1025082" cy="59064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025082" cy="590646"/>
            </a:xfrm>
            <a:custGeom>
              <a:avLst/>
              <a:gdLst/>
              <a:ahLst/>
              <a:cxnLst/>
              <a:rect r="r" b="b" t="t" l="l"/>
              <a:pathLst>
                <a:path h="590646" w="1025082">
                  <a:moveTo>
                    <a:pt x="31826" y="0"/>
                  </a:moveTo>
                  <a:lnTo>
                    <a:pt x="993256" y="0"/>
                  </a:lnTo>
                  <a:cubicBezTo>
                    <a:pt x="1010833" y="0"/>
                    <a:pt x="1025082" y="14249"/>
                    <a:pt x="1025082" y="31826"/>
                  </a:cubicBezTo>
                  <a:lnTo>
                    <a:pt x="1025082" y="558819"/>
                  </a:lnTo>
                  <a:cubicBezTo>
                    <a:pt x="1025082" y="576397"/>
                    <a:pt x="1010833" y="590646"/>
                    <a:pt x="993256" y="590646"/>
                  </a:cubicBezTo>
                  <a:lnTo>
                    <a:pt x="31826" y="590646"/>
                  </a:lnTo>
                  <a:cubicBezTo>
                    <a:pt x="14249" y="590646"/>
                    <a:pt x="0" y="576397"/>
                    <a:pt x="0" y="558819"/>
                  </a:cubicBezTo>
                  <a:lnTo>
                    <a:pt x="0" y="31826"/>
                  </a:lnTo>
                  <a:cubicBezTo>
                    <a:pt x="0" y="14249"/>
                    <a:pt x="14249" y="0"/>
                    <a:pt x="3182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025082" cy="62874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2227486" y="2689366"/>
            <a:ext cx="6146389" cy="1628793"/>
          </a:xfrm>
          <a:custGeom>
            <a:avLst/>
            <a:gdLst/>
            <a:ahLst/>
            <a:cxnLst/>
            <a:rect r="r" b="b" t="t" l="l"/>
            <a:pathLst>
              <a:path h="1628793" w="6146389">
                <a:moveTo>
                  <a:pt x="0" y="0"/>
                </a:moveTo>
                <a:lnTo>
                  <a:pt x="6146389" y="0"/>
                </a:lnTo>
                <a:lnTo>
                  <a:pt x="6146389" y="1628793"/>
                </a:lnTo>
                <a:lnTo>
                  <a:pt x="0" y="1628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3079730" y="6847628"/>
            <a:ext cx="2848238" cy="1784337"/>
          </a:xfrm>
          <a:custGeom>
            <a:avLst/>
            <a:gdLst/>
            <a:ahLst/>
            <a:cxnLst/>
            <a:rect r="r" b="b" t="t" l="l"/>
            <a:pathLst>
              <a:path h="1784337" w="2848238">
                <a:moveTo>
                  <a:pt x="0" y="0"/>
                </a:moveTo>
                <a:lnTo>
                  <a:pt x="2848237" y="0"/>
                </a:lnTo>
                <a:lnTo>
                  <a:pt x="2848237" y="1784338"/>
                </a:lnTo>
                <a:lnTo>
                  <a:pt x="0" y="178433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15" id="15"/>
          <p:cNvSpPr txBox="true"/>
          <p:nvPr/>
        </p:nvSpPr>
        <p:spPr>
          <a:xfrm rot="0">
            <a:off x="9709396" y="2360095"/>
            <a:ext cx="7549904" cy="44935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N: Total number of eligible individuals.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S: Total number of jurors to select.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G: Set of demographic groups.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Ng: Number of eligible individuals in group g.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Dg: Desired proportion of group g in the jury pool.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δg: Acceptable deviation for group g. 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wg: Sampling weight assigned to group g to compensate for lower summoning rates.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pg: Estimated nonresponse probability for group g.</a:t>
            </a:r>
          </a:p>
          <a:p>
            <a:pPr algn="l" marL="505038" indent="-252519" lvl="1">
              <a:lnSpc>
                <a:spcPts val="3274"/>
              </a:lnSpc>
              <a:buFont typeface="Arial"/>
              <a:buChar char="•"/>
            </a:pPr>
            <a:r>
              <a:rPr lang="en-US" sz="233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Ng = Ng *wg: Weighted number of eligible individuals in group 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51992" y="5855223"/>
            <a:ext cx="6792008" cy="382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Total Juror Selection: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062639" y="8971910"/>
            <a:ext cx="4882418" cy="772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Guarantees exactly S </a:t>
            </a:r>
          </a:p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jurors are selected.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4786546" y="306085"/>
            <a:ext cx="6792008" cy="7480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019"/>
              </a:lnSpc>
            </a:pPr>
            <a:r>
              <a:rPr lang="en-US" sz="42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CONSTRAINTS</a:t>
            </a:r>
          </a:p>
        </p:txBody>
      </p:sp>
    </p:spTree>
  </p:cSld>
  <p:clrMapOvr>
    <a:masterClrMapping/>
  </p:clrMapOvr>
  <p:transition spd="med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000" t="0" r="-1000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863431" y="800198"/>
            <a:ext cx="6692360" cy="3823011"/>
          </a:xfrm>
          <a:custGeom>
            <a:avLst/>
            <a:gdLst/>
            <a:ahLst/>
            <a:cxnLst/>
            <a:rect r="r" b="b" t="t" l="l"/>
            <a:pathLst>
              <a:path h="3823011" w="6692360">
                <a:moveTo>
                  <a:pt x="0" y="0"/>
                </a:moveTo>
                <a:lnTo>
                  <a:pt x="6692360" y="0"/>
                </a:lnTo>
                <a:lnTo>
                  <a:pt x="6692360" y="3823010"/>
                </a:lnTo>
                <a:lnTo>
                  <a:pt x="0" y="38230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1246260" y="5469050"/>
            <a:ext cx="6309531" cy="3789250"/>
            <a:chOff x="0" y="0"/>
            <a:chExt cx="1661769" cy="9979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61769" cy="997992"/>
            </a:xfrm>
            <a:custGeom>
              <a:avLst/>
              <a:gdLst/>
              <a:ahLst/>
              <a:cxnLst/>
              <a:rect r="r" b="b" t="t" l="l"/>
              <a:pathLst>
                <a:path h="997992" w="1661769">
                  <a:moveTo>
                    <a:pt x="19632" y="0"/>
                  </a:moveTo>
                  <a:lnTo>
                    <a:pt x="1642137" y="0"/>
                  </a:lnTo>
                  <a:cubicBezTo>
                    <a:pt x="1652980" y="0"/>
                    <a:pt x="1661769" y="8790"/>
                    <a:pt x="1661769" y="19632"/>
                  </a:cubicBezTo>
                  <a:lnTo>
                    <a:pt x="1661769" y="978360"/>
                  </a:lnTo>
                  <a:cubicBezTo>
                    <a:pt x="1661769" y="983566"/>
                    <a:pt x="1659701" y="988560"/>
                    <a:pt x="1656019" y="992242"/>
                  </a:cubicBezTo>
                  <a:cubicBezTo>
                    <a:pt x="1652338" y="995924"/>
                    <a:pt x="1647344" y="997992"/>
                    <a:pt x="1642137" y="997992"/>
                  </a:cubicBezTo>
                  <a:lnTo>
                    <a:pt x="19632" y="997992"/>
                  </a:lnTo>
                  <a:cubicBezTo>
                    <a:pt x="8790" y="997992"/>
                    <a:pt x="0" y="989202"/>
                    <a:pt x="0" y="978360"/>
                  </a:cubicBezTo>
                  <a:lnTo>
                    <a:pt x="0" y="19632"/>
                  </a:lnTo>
                  <a:cubicBezTo>
                    <a:pt x="0" y="8790"/>
                    <a:pt x="8790" y="0"/>
                    <a:pt x="1963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47625"/>
              <a:ext cx="1661769" cy="10456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1407434" y="6623365"/>
            <a:ext cx="4817043" cy="752312"/>
          </a:xfrm>
          <a:custGeom>
            <a:avLst/>
            <a:gdLst/>
            <a:ahLst/>
            <a:cxnLst/>
            <a:rect r="r" b="b" t="t" l="l"/>
            <a:pathLst>
              <a:path h="752312" w="4817043">
                <a:moveTo>
                  <a:pt x="0" y="0"/>
                </a:moveTo>
                <a:lnTo>
                  <a:pt x="4817043" y="0"/>
                </a:lnTo>
                <a:lnTo>
                  <a:pt x="4817043" y="752312"/>
                </a:lnTo>
                <a:lnTo>
                  <a:pt x="0" y="7523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762708" y="2397249"/>
            <a:ext cx="9430072" cy="5036752"/>
            <a:chOff x="0" y="0"/>
            <a:chExt cx="2483640" cy="13265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2483640" cy="1326552"/>
            </a:xfrm>
            <a:custGeom>
              <a:avLst/>
              <a:gdLst/>
              <a:ahLst/>
              <a:cxnLst/>
              <a:rect r="r" b="b" t="t" l="l"/>
              <a:pathLst>
                <a:path h="1326552" w="2483640">
                  <a:moveTo>
                    <a:pt x="13136" y="0"/>
                  </a:moveTo>
                  <a:lnTo>
                    <a:pt x="2470505" y="0"/>
                  </a:lnTo>
                  <a:cubicBezTo>
                    <a:pt x="2473988" y="0"/>
                    <a:pt x="2477329" y="1384"/>
                    <a:pt x="2479793" y="3847"/>
                  </a:cubicBezTo>
                  <a:cubicBezTo>
                    <a:pt x="2482256" y="6311"/>
                    <a:pt x="2483640" y="9652"/>
                    <a:pt x="2483640" y="13136"/>
                  </a:cubicBezTo>
                  <a:lnTo>
                    <a:pt x="2483640" y="1313416"/>
                  </a:lnTo>
                  <a:cubicBezTo>
                    <a:pt x="2483640" y="1316900"/>
                    <a:pt x="2482256" y="1320241"/>
                    <a:pt x="2479793" y="1322705"/>
                  </a:cubicBezTo>
                  <a:cubicBezTo>
                    <a:pt x="2477329" y="1325168"/>
                    <a:pt x="2473988" y="1326552"/>
                    <a:pt x="2470505" y="1326552"/>
                  </a:cubicBezTo>
                  <a:lnTo>
                    <a:pt x="13136" y="1326552"/>
                  </a:lnTo>
                  <a:cubicBezTo>
                    <a:pt x="5881" y="1326552"/>
                    <a:pt x="0" y="1320671"/>
                    <a:pt x="0" y="1313416"/>
                  </a:cubicBezTo>
                  <a:lnTo>
                    <a:pt x="0" y="13136"/>
                  </a:lnTo>
                  <a:cubicBezTo>
                    <a:pt x="0" y="9652"/>
                    <a:pt x="1384" y="6311"/>
                    <a:pt x="3847" y="3847"/>
                  </a:cubicBezTo>
                  <a:cubicBezTo>
                    <a:pt x="6311" y="1384"/>
                    <a:pt x="9652" y="0"/>
                    <a:pt x="13136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7F7F8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47625"/>
              <a:ext cx="2483640" cy="137417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68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879350" y="2752246"/>
            <a:ext cx="8065068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Sampling Weight Integration: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044712" y="5563875"/>
            <a:ext cx="6792008" cy="548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04515" indent="-302257" lvl="1">
              <a:lnSpc>
                <a:spcPts val="3919"/>
              </a:lnSpc>
              <a:buFont typeface="Arial"/>
              <a:buChar char="•"/>
            </a:pPr>
            <a:r>
              <a:rPr lang="en-US" sz="2799">
                <a:solidFill>
                  <a:srgbClr val="FFFFFF"/>
                </a:solidFill>
                <a:latin typeface="Organic"/>
                <a:ea typeface="Organic"/>
                <a:cs typeface="Organic"/>
                <a:sym typeface="Organic"/>
              </a:rPr>
              <a:t>Eligibility Constraints: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0755360" y="7705467"/>
            <a:ext cx="7081361" cy="986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Ensures only eligible individuals are considered for selection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41258" y="5952545"/>
            <a:ext cx="8872972" cy="14814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FFFFF"/>
                </a:solidFill>
                <a:latin typeface="Exo 2"/>
                <a:ea typeface="Exo 2"/>
                <a:cs typeface="Exo 2"/>
                <a:sym typeface="Exo 2"/>
              </a:rPr>
              <a:t>Adjusts the minimum number of jurors selected from each group g based on the assigned sampling weight wg.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303132" y="3632220"/>
            <a:ext cx="8349224" cy="1836829"/>
          </a:xfrm>
          <a:custGeom>
            <a:avLst/>
            <a:gdLst/>
            <a:ahLst/>
            <a:cxnLst/>
            <a:rect r="r" b="b" t="t" l="l"/>
            <a:pathLst>
              <a:path h="1836829" w="8349224">
                <a:moveTo>
                  <a:pt x="0" y="0"/>
                </a:moveTo>
                <a:lnTo>
                  <a:pt x="8349224" y="0"/>
                </a:lnTo>
                <a:lnTo>
                  <a:pt x="8349224" y="1836830"/>
                </a:lnTo>
                <a:lnTo>
                  <a:pt x="0" y="18368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DAGXtUv7ISg</dc:identifier>
  <dcterms:modified xsi:type="dcterms:W3CDTF">2011-08-01T06:04:30Z</dcterms:modified>
  <cp:revision>1</cp:revision>
  <dc:title>Shared AI Alignment</dc:title>
</cp:coreProperties>
</file>